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6" r:id="rId19"/>
    <p:sldId id="309" r:id="rId20"/>
    <p:sldId id="278" r:id="rId21"/>
    <p:sldId id="310" r:id="rId22"/>
    <p:sldId id="277" r:id="rId23"/>
    <p:sldId id="271" r:id="rId24"/>
    <p:sldId id="272" r:id="rId25"/>
    <p:sldId id="273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8" r:id="rId48"/>
    <p:sldId id="300" r:id="rId49"/>
    <p:sldId id="301" r:id="rId50"/>
    <p:sldId id="302" r:id="rId51"/>
    <p:sldId id="304" r:id="rId52"/>
    <p:sldId id="303" r:id="rId53"/>
    <p:sldId id="305" r:id="rId54"/>
    <p:sldId id="306" r:id="rId55"/>
    <p:sldId id="307" r:id="rId56"/>
  </p:sldIdLst>
  <p:sldSz cx="9144000" cy="5143500" type="screen16x9"/>
  <p:notesSz cx="6858000" cy="9144000"/>
  <p:embeddedFontLst>
    <p:embeddedFont>
      <p:font typeface="Assistant" panose="020B0604020202020204" charset="0"/>
      <p:regular r:id="rId58"/>
      <p:bold r:id="rId59"/>
    </p:embeddedFont>
    <p:embeddedFont>
      <p:font typeface="Roboto Slab" panose="020B0604020202020204" charset="0"/>
      <p:regular r:id="rId60"/>
      <p:bold r:id="rId61"/>
    </p:embeddedFont>
    <p:embeddedFont>
      <p:font typeface="Assistant Light" panose="00000400000000000000" charset="-79"/>
      <p:regular r:id="rId62"/>
      <p:bold r:id="rId63"/>
    </p:embeddedFont>
    <p:embeddedFont>
      <p:font typeface="Lexend Deca" panose="020B0604020202020204" charset="0"/>
      <p:regular r:id="rId64"/>
    </p:embeddedFont>
    <p:embeddedFont>
      <p:font typeface="Roboto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hTVrYVa61gsXKqo4dGDci09k3kZ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Dumontier" initials="" lastIdx="6" clrIdx="0"/>
  <p:cmAuthor id="1" name="Aakanksha Sanctis" initials="" lastIdx="1" clrIdx="1"/>
  <p:cmAuthor id="2" name="Amrapali Zaveri" initials="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8" y="-9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03T21:20:33.892" idx="1">
    <p:pos x="568" y="200"/>
    <p:text>i) reduction in number of false negatives will save lives, and reduction in number of false positives will help avoid unnecessary treatments. but how big a problem are these? do you have numbers?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yty7ss"/>
      </p:ext>
    </p:extLst>
  </p:cm>
  <p:cm authorId="1" dt="2019-12-04T13:04:07.802" idx="1">
    <p:pos x="6000" y="0"/>
    <p:text>Trying to find some results regarding this. Mentioned as text everywhere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_Yeoow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03T21:22:46.943" idx="2">
    <p:pos x="1976" y="1992"/>
    <p:text>ok, well this seems to answer research question 1 that you posed 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yty7tk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4T20:52:43.012" idx="1">
    <p:pos x="523" y="-242"/>
    <p:text>From here on, I would clearly add which experiment you are talking about (out of the 5). So clearly number the slides "Experiment 1:", "Experiment 2:" etc. and show results for each.
Ideally also mention the research question number.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_m5_xE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4T20:12:32.645" idx="3">
    <p:pos x="1146" y="2995"/>
    <p:text>Add these labels on top of the tables.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y23-QI"/>
      </p:ext>
    </p:extLst>
  </p:cm>
  <p:cm authorId="2" dt="2019-12-04T20:12:56.232" idx="2">
    <p:pos x="606" y="783"/>
    <p:text>is it possible to report only upto 2 decimal places? it is easier to read.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y23-QU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03T21:31:21.679" idx="3">
    <p:pos x="3478" y="1164"/>
    <p:text>be aware that these dots may not project well. you might want to highly each with a larger circle or arrow or something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yty7vw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03T21:33:42.754" idx="4">
    <p:pos x="1736" y="712"/>
    <p:text>precede this with a summary of your findings.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yty7yE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03T21:54:07.482" idx="5">
    <p:pos x="584" y="392"/>
    <p:text>sorry, it's not clear why you are describing this - is it that you have results to present, or this remains work that hasn't been done?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yty738"/>
      </p:ext>
    </p:extLst>
  </p:cm>
  <p:cm authorId="2" dt="2019-12-04T20:14:32.433" idx="4">
    <p:pos x="523" y="-242"/>
    <p:text>I think in the interest of time, you will have to skip slides 40 - 43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y23-Q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03T21:54:50.300" idx="6">
    <p:pos x="512" y="1304"/>
    <p:text>you need a summary slide that clearly indicates what the answers to your research questions are, as well as lessons learned in the process of this study.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yty74A"/>
      </p:ext>
    </p:extLst>
  </p:cm>
  <p:cm authorId="2" dt="2019-12-04T20:16:21.267" idx="5">
    <p:pos x="431" y="374"/>
    <p:text>You might have to skip this slide because we didn't do these steps. The "innovation" is indicated in the "Gaps in Related Work" section.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y23-R4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5c66d1c1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5c66d1c1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c078be81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c078be81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c66d1c1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5c66d1c1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6" name="Google Shape;3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916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6130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5" name="Google Shape;3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5c66d1c1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5c66d1c1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" name="Google Shape;2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" name="Google Shape;3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bbf7fb71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6bbf7fb71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4" name="Google Shape;3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2" name="Google Shape;3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c078be81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c078be81a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5c66d1c1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5c66d1c1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c078be81a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c078be81a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c66d1c1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c66d1c1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3" name="Google Shape;4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7" name="Google Shape;4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0" name="Google Shape;48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3" name="Google Shape;4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078be81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078be81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5c66d1c1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5c66d1c1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5c66d1c1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75c66d1c1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5c66d1c1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5c66d1c1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1" name="Google Shape;57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9" name="Google Shape;5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5" name="Google Shape;59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5c66d1c1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5c66d1c1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c078be81a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1" name="Google Shape;601;g6c078be81a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0" name="Google Shape;68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5c66d1c1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5c66d1c1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8"/>
          <p:cNvSpPr txBox="1">
            <a:spLocks noGrp="1"/>
          </p:cNvSpPr>
          <p:nvPr>
            <p:ph type="ctrTitle"/>
          </p:nvPr>
        </p:nvSpPr>
        <p:spPr>
          <a:xfrm>
            <a:off x="4463380" y="1853625"/>
            <a:ext cx="4107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Lexend Deca"/>
              <a:buNone/>
              <a:defRPr sz="60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8"/>
          <p:cNvSpPr txBox="1">
            <a:spLocks noGrp="1"/>
          </p:cNvSpPr>
          <p:nvPr>
            <p:ph type="subTitle" idx="1"/>
          </p:nvPr>
        </p:nvSpPr>
        <p:spPr>
          <a:xfrm>
            <a:off x="4555821" y="3511200"/>
            <a:ext cx="39540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sistant Light"/>
              <a:buNone/>
              <a:defRPr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1_1_2_1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 txBox="1">
            <a:spLocks noGrp="1"/>
          </p:cNvSpPr>
          <p:nvPr>
            <p:ph type="ctrTitle"/>
          </p:nvPr>
        </p:nvSpPr>
        <p:spPr>
          <a:xfrm>
            <a:off x="831200" y="-385502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subTitle" idx="1"/>
          </p:nvPr>
        </p:nvSpPr>
        <p:spPr>
          <a:xfrm>
            <a:off x="831200" y="1552225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ONLY_1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0"/>
          <p:cNvSpPr txBox="1">
            <a:spLocks noGrp="1"/>
          </p:cNvSpPr>
          <p:nvPr>
            <p:ph type="ctrTitle"/>
          </p:nvPr>
        </p:nvSpPr>
        <p:spPr>
          <a:xfrm>
            <a:off x="974844" y="14933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40"/>
          <p:cNvSpPr txBox="1">
            <a:spLocks noGrp="1"/>
          </p:cNvSpPr>
          <p:nvPr>
            <p:ph type="subTitle" idx="1"/>
          </p:nvPr>
        </p:nvSpPr>
        <p:spPr>
          <a:xfrm>
            <a:off x="974844" y="365871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ctrTitle" idx="2"/>
          </p:nvPr>
        </p:nvSpPr>
        <p:spPr>
          <a:xfrm>
            <a:off x="3637449" y="14933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subTitle" idx="3"/>
          </p:nvPr>
        </p:nvSpPr>
        <p:spPr>
          <a:xfrm>
            <a:off x="3637449" y="365871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ctrTitle" idx="4"/>
          </p:nvPr>
        </p:nvSpPr>
        <p:spPr>
          <a:xfrm>
            <a:off x="6300054" y="14933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ubTitle" idx="5"/>
          </p:nvPr>
        </p:nvSpPr>
        <p:spPr>
          <a:xfrm>
            <a:off x="6300054" y="365871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title" idx="6"/>
          </p:nvPr>
        </p:nvSpPr>
        <p:spPr>
          <a:xfrm>
            <a:off x="620714" y="430112"/>
            <a:ext cx="26157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_1_1_1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>
            <a:spLocks noGrp="1"/>
          </p:cNvSpPr>
          <p:nvPr>
            <p:ph type="title"/>
          </p:nvPr>
        </p:nvSpPr>
        <p:spPr>
          <a:xfrm>
            <a:off x="620714" y="430112"/>
            <a:ext cx="26157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1_1_1_1_1_1_2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>
            <a:spLocks noGrp="1"/>
          </p:cNvSpPr>
          <p:nvPr>
            <p:ph type="title"/>
          </p:nvPr>
        </p:nvSpPr>
        <p:spPr>
          <a:xfrm>
            <a:off x="620725" y="430100"/>
            <a:ext cx="17700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ctrTitle" idx="2"/>
          </p:nvPr>
        </p:nvSpPr>
        <p:spPr>
          <a:xfrm>
            <a:off x="720006" y="297776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subTitle" idx="1"/>
          </p:nvPr>
        </p:nvSpPr>
        <p:spPr>
          <a:xfrm>
            <a:off x="720000" y="3489824"/>
            <a:ext cx="18813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ctrTitle" idx="3"/>
          </p:nvPr>
        </p:nvSpPr>
        <p:spPr>
          <a:xfrm>
            <a:off x="4708906" y="297776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subTitle" idx="4"/>
          </p:nvPr>
        </p:nvSpPr>
        <p:spPr>
          <a:xfrm>
            <a:off x="4708900" y="3489824"/>
            <a:ext cx="18813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ctrTitle" idx="5"/>
          </p:nvPr>
        </p:nvSpPr>
        <p:spPr>
          <a:xfrm>
            <a:off x="6703356" y="221576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3"/>
          <p:cNvSpPr txBox="1">
            <a:spLocks noGrp="1"/>
          </p:cNvSpPr>
          <p:nvPr>
            <p:ph type="subTitle" idx="6"/>
          </p:nvPr>
        </p:nvSpPr>
        <p:spPr>
          <a:xfrm>
            <a:off x="6703355" y="2727824"/>
            <a:ext cx="18813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43"/>
          <p:cNvSpPr txBox="1">
            <a:spLocks noGrp="1"/>
          </p:cNvSpPr>
          <p:nvPr>
            <p:ph type="ctrTitle" idx="7"/>
          </p:nvPr>
        </p:nvSpPr>
        <p:spPr>
          <a:xfrm>
            <a:off x="2714444" y="221576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subTitle" idx="8"/>
          </p:nvPr>
        </p:nvSpPr>
        <p:spPr>
          <a:xfrm>
            <a:off x="2714450" y="2727824"/>
            <a:ext cx="18813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_1_1_1_1_1_2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4"/>
          <p:cNvSpPr txBox="1">
            <a:spLocks noGrp="1"/>
          </p:cNvSpPr>
          <p:nvPr>
            <p:ph type="title"/>
          </p:nvPr>
        </p:nvSpPr>
        <p:spPr>
          <a:xfrm>
            <a:off x="620725" y="430100"/>
            <a:ext cx="17700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ctrTitle" idx="2"/>
          </p:nvPr>
        </p:nvSpPr>
        <p:spPr>
          <a:xfrm>
            <a:off x="3419106" y="137278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subTitle" idx="1"/>
          </p:nvPr>
        </p:nvSpPr>
        <p:spPr>
          <a:xfrm>
            <a:off x="3419100" y="1884849"/>
            <a:ext cx="18813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ctrTitle" idx="3"/>
          </p:nvPr>
        </p:nvSpPr>
        <p:spPr>
          <a:xfrm>
            <a:off x="5920781" y="137278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subTitle" idx="4"/>
          </p:nvPr>
        </p:nvSpPr>
        <p:spPr>
          <a:xfrm>
            <a:off x="5920775" y="1884849"/>
            <a:ext cx="18813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ctrTitle" idx="5"/>
          </p:nvPr>
        </p:nvSpPr>
        <p:spPr>
          <a:xfrm>
            <a:off x="5920781" y="327418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subTitle" idx="6"/>
          </p:nvPr>
        </p:nvSpPr>
        <p:spPr>
          <a:xfrm>
            <a:off x="5920780" y="3786249"/>
            <a:ext cx="18813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ctrTitle" idx="7"/>
          </p:nvPr>
        </p:nvSpPr>
        <p:spPr>
          <a:xfrm>
            <a:off x="3419119" y="327418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subTitle" idx="8"/>
          </p:nvPr>
        </p:nvSpPr>
        <p:spPr>
          <a:xfrm>
            <a:off x="3419125" y="3786249"/>
            <a:ext cx="18813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ctrTitle" idx="9"/>
          </p:nvPr>
        </p:nvSpPr>
        <p:spPr>
          <a:xfrm>
            <a:off x="624049" y="207723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 txBox="1">
            <a:spLocks noGrp="1"/>
          </p:cNvSpPr>
          <p:nvPr>
            <p:ph type="ctrTitle"/>
          </p:nvPr>
        </p:nvSpPr>
        <p:spPr>
          <a:xfrm>
            <a:off x="602727" y="365222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subTitle" idx="1"/>
          </p:nvPr>
        </p:nvSpPr>
        <p:spPr>
          <a:xfrm>
            <a:off x="616461" y="2302948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 b="0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 b="0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 b="0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 b="0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 b="0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 b="0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 b="0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 b="0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 b="0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57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88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na16.grand-challenge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comments" Target="../comments/commen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subTitle" idx="1"/>
          </p:nvPr>
        </p:nvSpPr>
        <p:spPr>
          <a:xfrm>
            <a:off x="3791837" y="3695422"/>
            <a:ext cx="5020236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>
                <a:latin typeface="Arial"/>
                <a:ea typeface="Arial"/>
                <a:cs typeface="Arial"/>
                <a:sym typeface="Arial"/>
              </a:rPr>
              <a:t>Bachelor Thesis presentation by Aakanksha Sanctis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ctrTitle"/>
          </p:nvPr>
        </p:nvSpPr>
        <p:spPr>
          <a:xfrm>
            <a:off x="4766900" y="1853625"/>
            <a:ext cx="43056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>
                <a:solidFill>
                  <a:srgbClr val="351C75"/>
                </a:solidFill>
              </a:rPr>
              <a:t>CedMD    :</a:t>
            </a:r>
            <a:r>
              <a:rPr lang="en-US" sz="3200">
                <a:solidFill>
                  <a:srgbClr val="351C75"/>
                </a:solidFill>
              </a:rPr>
              <a:t/>
            </a:r>
            <a:br>
              <a:rPr lang="en-US" sz="3200">
                <a:solidFill>
                  <a:srgbClr val="351C75"/>
                </a:solidFill>
              </a:rPr>
            </a:br>
            <a:r>
              <a:rPr lang="en-US" sz="3200">
                <a:solidFill>
                  <a:srgbClr val="351C75"/>
                </a:solidFill>
              </a:rPr>
              <a:t>Crowdsourcing enhanced DeepLearning based Medical Diagnosis</a:t>
            </a:r>
            <a:br>
              <a:rPr lang="en-US" sz="3200">
                <a:solidFill>
                  <a:srgbClr val="351C75"/>
                </a:solidFill>
              </a:rPr>
            </a:br>
            <a:r>
              <a:rPr lang="en-US" sz="2000">
                <a:solidFill>
                  <a:srgbClr val="351C75"/>
                </a:solidFill>
              </a:rPr>
              <a:t>(For Lung Nodule detection)</a:t>
            </a:r>
            <a:endParaRPr sz="2000">
              <a:solidFill>
                <a:srgbClr val="351C75"/>
              </a:solidFill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503942" y="732117"/>
            <a:ext cx="3749384" cy="348428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 l="9748" t="15182" r="8761" b="18365"/>
          <a:stretch/>
        </p:blipFill>
        <p:spPr>
          <a:xfrm>
            <a:off x="1132772" y="1329763"/>
            <a:ext cx="2659065" cy="228898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3614197" y="4484636"/>
            <a:ext cx="5280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Supervisors : Amrapali Zaveri, Deniz Iren, Michel Dumontier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8133977" y="530948"/>
            <a:ext cx="570886" cy="591671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>
            <a:spLocks noGrp="1"/>
          </p:cNvSpPr>
          <p:nvPr>
            <p:ph type="ctrTitle"/>
          </p:nvPr>
        </p:nvSpPr>
        <p:spPr>
          <a:xfrm>
            <a:off x="831200" y="-385503"/>
            <a:ext cx="3867300" cy="158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"/>
                  </a:ext>
                </a:extLst>
              </a:rPr>
              <a:t>Research Questions</a:t>
            </a:r>
            <a:endParaRPr/>
          </a:p>
        </p:txBody>
      </p:sp>
      <p:cxnSp>
        <p:nvCxnSpPr>
          <p:cNvPr id="197" name="Google Shape;197;p6"/>
          <p:cNvCxnSpPr/>
          <p:nvPr/>
        </p:nvCxnSpPr>
        <p:spPr>
          <a:xfrm rot="10800000">
            <a:off x="1352482" y="1927013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8" name="Google Shape;198;p6"/>
          <p:cNvCxnSpPr/>
          <p:nvPr/>
        </p:nvCxnSpPr>
        <p:spPr>
          <a:xfrm rot="10800000">
            <a:off x="2537757" y="2781514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9" name="Google Shape;199;p6"/>
          <p:cNvCxnSpPr/>
          <p:nvPr/>
        </p:nvCxnSpPr>
        <p:spPr>
          <a:xfrm rot="10800000">
            <a:off x="2537682" y="3430218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0" name="Google Shape;200;p6"/>
          <p:cNvSpPr/>
          <p:nvPr/>
        </p:nvSpPr>
        <p:spPr>
          <a:xfrm>
            <a:off x="2923850" y="3171630"/>
            <a:ext cx="544500" cy="52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2901050" y="2503125"/>
            <a:ext cx="590100" cy="55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2946650" y="3808021"/>
            <a:ext cx="544500" cy="52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2966925" y="2590675"/>
            <a:ext cx="590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5777B2"/>
                </a:solidFill>
              </a:rPr>
              <a:t>R</a:t>
            </a:r>
            <a:r>
              <a:rPr lang="en-US" sz="1800" b="0" i="0" u="none" strike="noStrike" cap="none">
                <a:solidFill>
                  <a:srgbClr val="5777B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0" i="0" u="none" strike="noStrike" cap="none">
              <a:solidFill>
                <a:srgbClr val="5777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/>
          <p:nvPr/>
        </p:nvSpPr>
        <p:spPr>
          <a:xfrm>
            <a:off x="2946647" y="3233125"/>
            <a:ext cx="54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5777B2"/>
                </a:solidFill>
              </a:rPr>
              <a:t>R</a:t>
            </a:r>
            <a:r>
              <a:rPr lang="en-US" sz="1800" b="0" i="0" u="none" strike="noStrike" cap="none">
                <a:solidFill>
                  <a:srgbClr val="5777B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0" i="0" u="none" strike="noStrike" cap="none">
              <a:solidFill>
                <a:srgbClr val="5777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2605741" y="1400217"/>
            <a:ext cx="58449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use non-experts via crowdsourcing to annotate lung cancer nodules accura</a:t>
            </a:r>
            <a:r>
              <a:rPr lang="en-US" b="1">
                <a:solidFill>
                  <a:schemeClr val="dk1"/>
                </a:solidFill>
              </a:rPr>
              <a:t>tely</a:t>
            </a: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6"/>
          <p:cNvCxnSpPr/>
          <p:nvPr/>
        </p:nvCxnSpPr>
        <p:spPr>
          <a:xfrm rot="10800000">
            <a:off x="2537757" y="4078918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7" name="Google Shape;207;p6"/>
          <p:cNvSpPr txBox="1"/>
          <p:nvPr/>
        </p:nvSpPr>
        <p:spPr>
          <a:xfrm>
            <a:off x="2966925" y="3829063"/>
            <a:ext cx="590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73AF"/>
                </a:solidFill>
                <a:latin typeface="Lexend Deca"/>
                <a:ea typeface="Lexend Deca"/>
                <a:cs typeface="Lexend Deca"/>
                <a:sym typeface="Lexend Deca"/>
              </a:rPr>
              <a:t>R3</a:t>
            </a:r>
            <a:endParaRPr sz="1800">
              <a:solidFill>
                <a:srgbClr val="5173A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3722475" y="2274913"/>
            <a:ext cx="43221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Which type of image representation is most suited for crowdsourcing nodule detection tasks?</a:t>
            </a:r>
            <a:endParaRPr sz="12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3722475" y="2964275"/>
            <a:ext cx="3980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Does showing the crowd consecutive images in a sequence help them annotate more </a:t>
            </a:r>
            <a:r>
              <a:rPr lang="en-US" sz="1200" dirty="0" smtClean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accurately?</a:t>
            </a:r>
            <a:endParaRPr sz="12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0" name="Google Shape;210;p6"/>
          <p:cNvSpPr txBox="1"/>
          <p:nvPr/>
        </p:nvSpPr>
        <p:spPr>
          <a:xfrm>
            <a:off x="3722475" y="3572325"/>
            <a:ext cx="4074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How accurately can non-experts annotate lung cancer nodules in comparison to experts?</a:t>
            </a:r>
            <a:endParaRPr sz="12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11" name="Google Shape;211;p6"/>
          <p:cNvCxnSpPr/>
          <p:nvPr/>
        </p:nvCxnSpPr>
        <p:spPr>
          <a:xfrm rot="10800000">
            <a:off x="2563357" y="4649868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2" name="Google Shape;212;p6"/>
          <p:cNvSpPr/>
          <p:nvPr/>
        </p:nvSpPr>
        <p:spPr>
          <a:xfrm>
            <a:off x="2946650" y="4391271"/>
            <a:ext cx="544500" cy="52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2979675" y="4427500"/>
            <a:ext cx="5646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D89BC"/>
                </a:solidFill>
                <a:latin typeface="Lexend Deca"/>
                <a:ea typeface="Lexend Deca"/>
                <a:cs typeface="Lexend Deca"/>
                <a:sym typeface="Lexend Deca"/>
              </a:rPr>
              <a:t>R4</a:t>
            </a:r>
            <a:endParaRPr sz="1800">
              <a:solidFill>
                <a:srgbClr val="6D89BC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3722475" y="4182150"/>
            <a:ext cx="4156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How to locate potential coordinates where crowd agrees that a nodule exists?</a:t>
            </a:r>
            <a:endParaRPr sz="12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1641150" y="1577225"/>
            <a:ext cx="705600" cy="705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"/>
          <p:cNvSpPr txBox="1"/>
          <p:nvPr/>
        </p:nvSpPr>
        <p:spPr>
          <a:xfrm>
            <a:off x="1994000" y="1827325"/>
            <a:ext cx="31755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1815825" y="1623475"/>
            <a:ext cx="2901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173AF"/>
                </a:solidFill>
                <a:latin typeface="Lexend Deca"/>
                <a:ea typeface="Lexend Deca"/>
                <a:cs typeface="Lexend Deca"/>
                <a:sym typeface="Lexend Deca"/>
              </a:rPr>
              <a:t>?</a:t>
            </a:r>
            <a:endParaRPr sz="2400">
              <a:solidFill>
                <a:srgbClr val="5173A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>
            <a:spLocks noGrp="1"/>
          </p:cNvSpPr>
          <p:nvPr>
            <p:ph type="ctrTitle"/>
          </p:nvPr>
        </p:nvSpPr>
        <p:spPr>
          <a:xfrm>
            <a:off x="831200" y="-385502"/>
            <a:ext cx="3669082" cy="155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10"/>
          <p:cNvSpPr txBox="1">
            <a:spLocks noGrp="1"/>
          </p:cNvSpPr>
          <p:nvPr>
            <p:ph type="subTitle" idx="1"/>
          </p:nvPr>
        </p:nvSpPr>
        <p:spPr>
          <a:xfrm>
            <a:off x="113553" y="1047618"/>
            <a:ext cx="5420659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        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The LUNA16 [6] dataset’s annotations consists of the center of  the tumor (x,y,z) and its diameter (d) with respect to the 3D .mhd chest CT file.</a:t>
            </a:r>
            <a:endParaRPr>
              <a:solidFill>
                <a:srgbClr val="351C75"/>
              </a:solidFill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The LUNA16 subset is a subset of the LIDC-IDRI [7] dataset which consists of 1000 CT scans. Scans less than 2.5 mm in the LIDC-IDRI have been excluded. </a:t>
            </a: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Overall, the dataset comprises of 888 total patient scans with 1186 labelled nodules which were collected during a two-phase annotations process using 4 experienced radiologists</a:t>
            </a: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224" name="Google Shape;22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5930" y="831646"/>
            <a:ext cx="3275106" cy="32751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10"/>
          <p:cNvCxnSpPr/>
          <p:nvPr/>
        </p:nvCxnSpPr>
        <p:spPr>
          <a:xfrm rot="10800000">
            <a:off x="432914" y="4500256"/>
            <a:ext cx="9137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" name="Google Shape;226;p10"/>
          <p:cNvSpPr txBox="1"/>
          <p:nvPr/>
        </p:nvSpPr>
        <p:spPr>
          <a:xfrm>
            <a:off x="699246" y="4498625"/>
            <a:ext cx="802640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</a:rPr>
              <a:t>[6]</a:t>
            </a:r>
            <a:r>
              <a:rPr lang="en-US" sz="1400" b="0" i="0" u="none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en-US" sz="1000" b="0" i="0" u="none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</a:rPr>
              <a:t>LUNA16 - Grand Challenge. (n.d.).” </a:t>
            </a:r>
            <a:r>
              <a:rPr lang="en-US" sz="1000" b="0" i="0" u="sng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url:https://luna16.grand-challenge.org/</a:t>
            </a:r>
            <a:endParaRPr sz="1000" b="0" i="0" u="none" strike="noStrike" cap="none">
              <a:solidFill>
                <a:srgbClr val="FBFED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</a:rPr>
              <a:t>[7]    S. G. Armato et al. “The lung image database consortium (LIDC) and image database resource initiative (IDRI): a completed reference database of lung nodules on CT scans”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/>
          <p:nvPr/>
        </p:nvSpPr>
        <p:spPr>
          <a:xfrm flipH="1">
            <a:off x="2131482" y="2465174"/>
            <a:ext cx="9354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1</a:t>
            </a:r>
            <a:endParaRPr sz="1400" b="0" i="0" u="none" strike="noStrike" cap="non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2" name="Google Shape;232;p11"/>
          <p:cNvSpPr txBox="1"/>
          <p:nvPr/>
        </p:nvSpPr>
        <p:spPr>
          <a:xfrm flipH="1">
            <a:off x="3422598" y="2463590"/>
            <a:ext cx="9354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2</a:t>
            </a:r>
            <a:endParaRPr sz="1400" b="0" i="0" u="none" strike="noStrike" cap="non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3" name="Google Shape;233;p11"/>
          <p:cNvSpPr txBox="1"/>
          <p:nvPr/>
        </p:nvSpPr>
        <p:spPr>
          <a:xfrm flipH="1">
            <a:off x="4752416" y="2485094"/>
            <a:ext cx="9354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3</a:t>
            </a:r>
            <a:endParaRPr sz="1400" b="0" i="0" u="none" strike="noStrike" cap="non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" name="Google Shape;234;p11"/>
          <p:cNvSpPr txBox="1"/>
          <p:nvPr/>
        </p:nvSpPr>
        <p:spPr>
          <a:xfrm flipH="1">
            <a:off x="5987691" y="2471878"/>
            <a:ext cx="10479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4</a:t>
            </a:r>
            <a:endParaRPr sz="1400" b="0" i="0" u="none" strike="noStrike" cap="non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5" name="Google Shape;235;p11"/>
          <p:cNvSpPr txBox="1">
            <a:spLocks noGrp="1"/>
          </p:cNvSpPr>
          <p:nvPr>
            <p:ph type="title"/>
          </p:nvPr>
        </p:nvSpPr>
        <p:spPr>
          <a:xfrm>
            <a:off x="716342" y="121716"/>
            <a:ext cx="4405493" cy="54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/>
              <a:t>Proposed Pipeline</a:t>
            </a:r>
            <a:endParaRPr sz="2400" b="1"/>
          </a:p>
        </p:txBody>
      </p:sp>
      <p:sp>
        <p:nvSpPr>
          <p:cNvPr id="236" name="Google Shape;236;p11"/>
          <p:cNvSpPr txBox="1"/>
          <p:nvPr/>
        </p:nvSpPr>
        <p:spPr>
          <a:xfrm>
            <a:off x="3066882" y="3760437"/>
            <a:ext cx="1791277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Annotate entire LUNA16 dataset via crowdsourcing using optimal strategy</a:t>
            </a:r>
            <a:endParaRPr sz="1200" b="0" i="0" u="none" strike="noStrike" cap="non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4212552" y="828378"/>
            <a:ext cx="2006845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Train DeepLung model using training data obtained from crowdsourcing</a:t>
            </a:r>
            <a:endParaRPr sz="1200" b="0" i="0" u="none" strike="noStrike" cap="non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8" name="Google Shape;238;p11"/>
          <p:cNvSpPr txBox="1"/>
          <p:nvPr/>
        </p:nvSpPr>
        <p:spPr>
          <a:xfrm>
            <a:off x="5730781" y="3811357"/>
            <a:ext cx="1730023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Human in the loop system to validate false positives</a:t>
            </a:r>
            <a:endParaRPr sz="1200" b="0" i="0" u="none" strike="noStrike" cap="non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39" name="Google Shape;239;p11"/>
          <p:cNvGrpSpPr/>
          <p:nvPr/>
        </p:nvGrpSpPr>
        <p:grpSpPr>
          <a:xfrm>
            <a:off x="2100836" y="1632809"/>
            <a:ext cx="4934755" cy="2054569"/>
            <a:chOff x="1467678" y="3435678"/>
            <a:chExt cx="4929422" cy="2054569"/>
          </a:xfrm>
        </p:grpSpPr>
        <p:sp>
          <p:nvSpPr>
            <p:cNvPr id="240" name="Google Shape;240;p11"/>
            <p:cNvSpPr/>
            <p:nvPr/>
          </p:nvSpPr>
          <p:spPr>
            <a:xfrm>
              <a:off x="1467678" y="3953300"/>
              <a:ext cx="1020275" cy="1020225"/>
            </a:xfrm>
            <a:custGeom>
              <a:avLst/>
              <a:gdLst/>
              <a:ahLst/>
              <a:cxnLst/>
              <a:rect l="l" t="t" r="r" b="b"/>
              <a:pathLst>
                <a:path w="40811" h="40809" extrusionOk="0">
                  <a:moveTo>
                    <a:pt x="20405" y="329"/>
                  </a:moveTo>
                  <a:cubicBezTo>
                    <a:pt x="31474" y="329"/>
                    <a:pt x="40478" y="9336"/>
                    <a:pt x="40478" y="20403"/>
                  </a:cubicBezTo>
                  <a:cubicBezTo>
                    <a:pt x="40478" y="31472"/>
                    <a:pt x="31474" y="40477"/>
                    <a:pt x="20405" y="40477"/>
                  </a:cubicBezTo>
                  <a:cubicBezTo>
                    <a:pt x="9336" y="40477"/>
                    <a:pt x="331" y="31472"/>
                    <a:pt x="331" y="20403"/>
                  </a:cubicBezTo>
                  <a:cubicBezTo>
                    <a:pt x="331" y="9336"/>
                    <a:pt x="9336" y="331"/>
                    <a:pt x="20405" y="331"/>
                  </a:cubicBezTo>
                  <a:lnTo>
                    <a:pt x="20405" y="329"/>
                  </a:lnTo>
                  <a:close/>
                  <a:moveTo>
                    <a:pt x="20405" y="0"/>
                  </a:moveTo>
                  <a:cubicBezTo>
                    <a:pt x="9155" y="0"/>
                    <a:pt x="0" y="9153"/>
                    <a:pt x="0" y="20403"/>
                  </a:cubicBezTo>
                  <a:cubicBezTo>
                    <a:pt x="0" y="31656"/>
                    <a:pt x="9155" y="40808"/>
                    <a:pt x="20405" y="40808"/>
                  </a:cubicBezTo>
                  <a:cubicBezTo>
                    <a:pt x="31656" y="40808"/>
                    <a:pt x="40810" y="31656"/>
                    <a:pt x="40810" y="20403"/>
                  </a:cubicBezTo>
                  <a:cubicBezTo>
                    <a:pt x="40810" y="9153"/>
                    <a:pt x="31656" y="0"/>
                    <a:pt x="204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1495737" y="3978150"/>
              <a:ext cx="970475" cy="970475"/>
            </a:xfrm>
            <a:custGeom>
              <a:avLst/>
              <a:gdLst/>
              <a:ahLst/>
              <a:cxnLst/>
              <a:rect l="l" t="t" r="r" b="b"/>
              <a:pathLst>
                <a:path w="38819" h="38819" extrusionOk="0">
                  <a:moveTo>
                    <a:pt x="19409" y="888"/>
                  </a:moveTo>
                  <a:cubicBezTo>
                    <a:pt x="29622" y="888"/>
                    <a:pt x="37930" y="9196"/>
                    <a:pt x="37930" y="19409"/>
                  </a:cubicBezTo>
                  <a:cubicBezTo>
                    <a:pt x="37930" y="29622"/>
                    <a:pt x="29622" y="37930"/>
                    <a:pt x="19409" y="37930"/>
                  </a:cubicBezTo>
                  <a:cubicBezTo>
                    <a:pt x="9196" y="37930"/>
                    <a:pt x="889" y="29622"/>
                    <a:pt x="889" y="19409"/>
                  </a:cubicBezTo>
                  <a:cubicBezTo>
                    <a:pt x="889" y="9196"/>
                    <a:pt x="9196" y="888"/>
                    <a:pt x="19409" y="888"/>
                  </a:cubicBezTo>
                  <a:close/>
                  <a:moveTo>
                    <a:pt x="19409" y="0"/>
                  </a:moveTo>
                  <a:cubicBezTo>
                    <a:pt x="8707" y="0"/>
                    <a:pt x="0" y="8707"/>
                    <a:pt x="0" y="19409"/>
                  </a:cubicBezTo>
                  <a:cubicBezTo>
                    <a:pt x="0" y="30112"/>
                    <a:pt x="8707" y="38818"/>
                    <a:pt x="19409" y="38818"/>
                  </a:cubicBezTo>
                  <a:cubicBezTo>
                    <a:pt x="30112" y="38818"/>
                    <a:pt x="38818" y="30112"/>
                    <a:pt x="38818" y="19409"/>
                  </a:cubicBezTo>
                  <a:cubicBezTo>
                    <a:pt x="38818" y="8707"/>
                    <a:pt x="30112" y="0"/>
                    <a:pt x="19409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2770075" y="3953300"/>
              <a:ext cx="1020225" cy="1020225"/>
            </a:xfrm>
            <a:custGeom>
              <a:avLst/>
              <a:gdLst/>
              <a:ahLst/>
              <a:cxnLst/>
              <a:rect l="l" t="t" r="r" b="b"/>
              <a:pathLst>
                <a:path w="40809" h="40809" extrusionOk="0">
                  <a:moveTo>
                    <a:pt x="20405" y="329"/>
                  </a:moveTo>
                  <a:cubicBezTo>
                    <a:pt x="31474" y="329"/>
                    <a:pt x="40478" y="9336"/>
                    <a:pt x="40478" y="20403"/>
                  </a:cubicBezTo>
                  <a:cubicBezTo>
                    <a:pt x="40478" y="31472"/>
                    <a:pt x="31472" y="40477"/>
                    <a:pt x="20405" y="40477"/>
                  </a:cubicBezTo>
                  <a:cubicBezTo>
                    <a:pt x="9336" y="40477"/>
                    <a:pt x="331" y="31472"/>
                    <a:pt x="331" y="20403"/>
                  </a:cubicBezTo>
                  <a:cubicBezTo>
                    <a:pt x="331" y="9336"/>
                    <a:pt x="9336" y="331"/>
                    <a:pt x="20405" y="331"/>
                  </a:cubicBezTo>
                  <a:lnTo>
                    <a:pt x="20405" y="329"/>
                  </a:lnTo>
                  <a:close/>
                  <a:moveTo>
                    <a:pt x="20405" y="0"/>
                  </a:moveTo>
                  <a:cubicBezTo>
                    <a:pt x="9155" y="0"/>
                    <a:pt x="0" y="9153"/>
                    <a:pt x="0" y="20403"/>
                  </a:cubicBezTo>
                  <a:cubicBezTo>
                    <a:pt x="0" y="31656"/>
                    <a:pt x="9155" y="40808"/>
                    <a:pt x="20405" y="40808"/>
                  </a:cubicBezTo>
                  <a:cubicBezTo>
                    <a:pt x="31656" y="40808"/>
                    <a:pt x="40808" y="31656"/>
                    <a:pt x="40808" y="20403"/>
                  </a:cubicBezTo>
                  <a:cubicBezTo>
                    <a:pt x="40808" y="9153"/>
                    <a:pt x="31656" y="0"/>
                    <a:pt x="204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4073475" y="3953300"/>
              <a:ext cx="1020225" cy="1020225"/>
            </a:xfrm>
            <a:custGeom>
              <a:avLst/>
              <a:gdLst/>
              <a:ahLst/>
              <a:cxnLst/>
              <a:rect l="l" t="t" r="r" b="b"/>
              <a:pathLst>
                <a:path w="40809" h="40809" extrusionOk="0">
                  <a:moveTo>
                    <a:pt x="20403" y="329"/>
                  </a:moveTo>
                  <a:cubicBezTo>
                    <a:pt x="31474" y="329"/>
                    <a:pt x="40478" y="9336"/>
                    <a:pt x="40478" y="20403"/>
                  </a:cubicBezTo>
                  <a:cubicBezTo>
                    <a:pt x="40478" y="31472"/>
                    <a:pt x="31472" y="40477"/>
                    <a:pt x="20403" y="40477"/>
                  </a:cubicBezTo>
                  <a:cubicBezTo>
                    <a:pt x="9336" y="40477"/>
                    <a:pt x="331" y="31472"/>
                    <a:pt x="331" y="20403"/>
                  </a:cubicBezTo>
                  <a:cubicBezTo>
                    <a:pt x="331" y="9336"/>
                    <a:pt x="9336" y="331"/>
                    <a:pt x="20403" y="331"/>
                  </a:cubicBezTo>
                  <a:lnTo>
                    <a:pt x="20403" y="329"/>
                  </a:lnTo>
                  <a:close/>
                  <a:moveTo>
                    <a:pt x="20403" y="0"/>
                  </a:moveTo>
                  <a:cubicBezTo>
                    <a:pt x="9153" y="0"/>
                    <a:pt x="0" y="9153"/>
                    <a:pt x="0" y="20403"/>
                  </a:cubicBezTo>
                  <a:cubicBezTo>
                    <a:pt x="0" y="31656"/>
                    <a:pt x="9153" y="40808"/>
                    <a:pt x="20403" y="40808"/>
                  </a:cubicBezTo>
                  <a:cubicBezTo>
                    <a:pt x="31656" y="40808"/>
                    <a:pt x="40808" y="31656"/>
                    <a:pt x="40808" y="20403"/>
                  </a:cubicBezTo>
                  <a:cubicBezTo>
                    <a:pt x="40808" y="9153"/>
                    <a:pt x="31656" y="0"/>
                    <a:pt x="204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1972650" y="3435678"/>
              <a:ext cx="8325" cy="508300"/>
            </a:xfrm>
            <a:custGeom>
              <a:avLst/>
              <a:gdLst/>
              <a:ahLst/>
              <a:cxnLst/>
              <a:rect l="l" t="t" r="r" b="b"/>
              <a:pathLst>
                <a:path w="333" h="20332" extrusionOk="0">
                  <a:moveTo>
                    <a:pt x="0" y="0"/>
                  </a:moveTo>
                  <a:lnTo>
                    <a:pt x="0" y="20331"/>
                  </a:lnTo>
                  <a:lnTo>
                    <a:pt x="333" y="20331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2799087" y="3978149"/>
              <a:ext cx="970475" cy="970475"/>
            </a:xfrm>
            <a:custGeom>
              <a:avLst/>
              <a:gdLst/>
              <a:ahLst/>
              <a:cxnLst/>
              <a:rect l="l" t="t" r="r" b="b"/>
              <a:pathLst>
                <a:path w="38819" h="38819" extrusionOk="0">
                  <a:moveTo>
                    <a:pt x="19409" y="888"/>
                  </a:moveTo>
                  <a:cubicBezTo>
                    <a:pt x="29620" y="888"/>
                    <a:pt x="37930" y="9196"/>
                    <a:pt x="37930" y="19409"/>
                  </a:cubicBezTo>
                  <a:cubicBezTo>
                    <a:pt x="37930" y="29622"/>
                    <a:pt x="29622" y="37930"/>
                    <a:pt x="19409" y="37930"/>
                  </a:cubicBezTo>
                  <a:cubicBezTo>
                    <a:pt x="9196" y="37930"/>
                    <a:pt x="889" y="29622"/>
                    <a:pt x="889" y="19409"/>
                  </a:cubicBezTo>
                  <a:cubicBezTo>
                    <a:pt x="889" y="9196"/>
                    <a:pt x="9196" y="888"/>
                    <a:pt x="19409" y="888"/>
                  </a:cubicBezTo>
                  <a:close/>
                  <a:moveTo>
                    <a:pt x="19409" y="0"/>
                  </a:moveTo>
                  <a:cubicBezTo>
                    <a:pt x="8707" y="0"/>
                    <a:pt x="0" y="8707"/>
                    <a:pt x="0" y="19409"/>
                  </a:cubicBezTo>
                  <a:cubicBezTo>
                    <a:pt x="0" y="30112"/>
                    <a:pt x="8707" y="38818"/>
                    <a:pt x="19409" y="38818"/>
                  </a:cubicBezTo>
                  <a:cubicBezTo>
                    <a:pt x="30112" y="38818"/>
                    <a:pt x="38818" y="30112"/>
                    <a:pt x="38818" y="19409"/>
                  </a:cubicBezTo>
                  <a:cubicBezTo>
                    <a:pt x="38818" y="8707"/>
                    <a:pt x="30112" y="0"/>
                    <a:pt x="19409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4098325" y="3978150"/>
              <a:ext cx="970525" cy="970475"/>
            </a:xfrm>
            <a:custGeom>
              <a:avLst/>
              <a:gdLst/>
              <a:ahLst/>
              <a:cxnLst/>
              <a:rect l="l" t="t" r="r" b="b"/>
              <a:pathLst>
                <a:path w="38821" h="38819" extrusionOk="0">
                  <a:moveTo>
                    <a:pt x="19409" y="888"/>
                  </a:moveTo>
                  <a:cubicBezTo>
                    <a:pt x="29622" y="888"/>
                    <a:pt x="37930" y="9196"/>
                    <a:pt x="37930" y="19409"/>
                  </a:cubicBezTo>
                  <a:cubicBezTo>
                    <a:pt x="37930" y="29622"/>
                    <a:pt x="29622" y="37930"/>
                    <a:pt x="19409" y="37930"/>
                  </a:cubicBezTo>
                  <a:cubicBezTo>
                    <a:pt x="9198" y="37930"/>
                    <a:pt x="889" y="29622"/>
                    <a:pt x="889" y="19409"/>
                  </a:cubicBezTo>
                  <a:cubicBezTo>
                    <a:pt x="889" y="9196"/>
                    <a:pt x="9198" y="888"/>
                    <a:pt x="19409" y="888"/>
                  </a:cubicBezTo>
                  <a:close/>
                  <a:moveTo>
                    <a:pt x="19409" y="0"/>
                  </a:moveTo>
                  <a:cubicBezTo>
                    <a:pt x="8709" y="0"/>
                    <a:pt x="0" y="8707"/>
                    <a:pt x="0" y="19409"/>
                  </a:cubicBezTo>
                  <a:cubicBezTo>
                    <a:pt x="0" y="30112"/>
                    <a:pt x="8707" y="38818"/>
                    <a:pt x="19409" y="38818"/>
                  </a:cubicBezTo>
                  <a:cubicBezTo>
                    <a:pt x="30114" y="38818"/>
                    <a:pt x="38820" y="30112"/>
                    <a:pt x="38820" y="19409"/>
                  </a:cubicBezTo>
                  <a:cubicBezTo>
                    <a:pt x="38820" y="8707"/>
                    <a:pt x="30112" y="0"/>
                    <a:pt x="19409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5401775" y="3978150"/>
              <a:ext cx="970475" cy="970475"/>
            </a:xfrm>
            <a:custGeom>
              <a:avLst/>
              <a:gdLst/>
              <a:ahLst/>
              <a:cxnLst/>
              <a:rect l="l" t="t" r="r" b="b"/>
              <a:pathLst>
                <a:path w="38819" h="38819" extrusionOk="0">
                  <a:moveTo>
                    <a:pt x="19409" y="888"/>
                  </a:moveTo>
                  <a:cubicBezTo>
                    <a:pt x="29620" y="888"/>
                    <a:pt x="37930" y="9196"/>
                    <a:pt x="37930" y="19409"/>
                  </a:cubicBezTo>
                  <a:cubicBezTo>
                    <a:pt x="37930" y="29622"/>
                    <a:pt x="29622" y="37930"/>
                    <a:pt x="19409" y="37930"/>
                  </a:cubicBezTo>
                  <a:cubicBezTo>
                    <a:pt x="9196" y="37930"/>
                    <a:pt x="889" y="29622"/>
                    <a:pt x="889" y="19409"/>
                  </a:cubicBezTo>
                  <a:cubicBezTo>
                    <a:pt x="889" y="9196"/>
                    <a:pt x="9196" y="888"/>
                    <a:pt x="19409" y="888"/>
                  </a:cubicBezTo>
                  <a:close/>
                  <a:moveTo>
                    <a:pt x="19409" y="0"/>
                  </a:moveTo>
                  <a:cubicBezTo>
                    <a:pt x="8707" y="0"/>
                    <a:pt x="0" y="8707"/>
                    <a:pt x="0" y="19409"/>
                  </a:cubicBezTo>
                  <a:cubicBezTo>
                    <a:pt x="0" y="30112"/>
                    <a:pt x="8707" y="38818"/>
                    <a:pt x="19409" y="38818"/>
                  </a:cubicBezTo>
                  <a:cubicBezTo>
                    <a:pt x="30110" y="38818"/>
                    <a:pt x="38818" y="30112"/>
                    <a:pt x="38818" y="19409"/>
                  </a:cubicBezTo>
                  <a:cubicBezTo>
                    <a:pt x="38818" y="8707"/>
                    <a:pt x="30112" y="0"/>
                    <a:pt x="19409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579450" y="3435678"/>
              <a:ext cx="8275" cy="508300"/>
            </a:xfrm>
            <a:custGeom>
              <a:avLst/>
              <a:gdLst/>
              <a:ahLst/>
              <a:cxnLst/>
              <a:rect l="l" t="t" r="r" b="b"/>
              <a:pathLst>
                <a:path w="331" h="20332" extrusionOk="0">
                  <a:moveTo>
                    <a:pt x="0" y="0"/>
                  </a:moveTo>
                  <a:lnTo>
                    <a:pt x="0" y="20331"/>
                  </a:lnTo>
                  <a:lnTo>
                    <a:pt x="331" y="20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3276050" y="4981922"/>
              <a:ext cx="8275" cy="508325"/>
            </a:xfrm>
            <a:custGeom>
              <a:avLst/>
              <a:gdLst/>
              <a:ahLst/>
              <a:cxnLst/>
              <a:rect l="l" t="t" r="r" b="b"/>
              <a:pathLst>
                <a:path w="331" h="20333" extrusionOk="0">
                  <a:moveTo>
                    <a:pt x="0" y="1"/>
                  </a:moveTo>
                  <a:lnTo>
                    <a:pt x="0" y="20332"/>
                  </a:lnTo>
                  <a:lnTo>
                    <a:pt x="331" y="20332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5867725" y="4975199"/>
              <a:ext cx="8325" cy="508325"/>
            </a:xfrm>
            <a:custGeom>
              <a:avLst/>
              <a:gdLst/>
              <a:ahLst/>
              <a:cxnLst/>
              <a:rect l="l" t="t" r="r" b="b"/>
              <a:pathLst>
                <a:path w="333" h="20333" extrusionOk="0">
                  <a:moveTo>
                    <a:pt x="0" y="1"/>
                  </a:moveTo>
                  <a:lnTo>
                    <a:pt x="0" y="20332"/>
                  </a:lnTo>
                  <a:lnTo>
                    <a:pt x="333" y="2033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5376875" y="3953300"/>
              <a:ext cx="1020225" cy="1020225"/>
            </a:xfrm>
            <a:custGeom>
              <a:avLst/>
              <a:gdLst/>
              <a:ahLst/>
              <a:cxnLst/>
              <a:rect l="l" t="t" r="r" b="b"/>
              <a:pathLst>
                <a:path w="40809" h="40809" extrusionOk="0">
                  <a:moveTo>
                    <a:pt x="20405" y="329"/>
                  </a:moveTo>
                  <a:cubicBezTo>
                    <a:pt x="31472" y="329"/>
                    <a:pt x="40478" y="9336"/>
                    <a:pt x="40478" y="20403"/>
                  </a:cubicBezTo>
                  <a:cubicBezTo>
                    <a:pt x="40478" y="31472"/>
                    <a:pt x="31474" y="40477"/>
                    <a:pt x="20405" y="40477"/>
                  </a:cubicBezTo>
                  <a:cubicBezTo>
                    <a:pt x="9336" y="40477"/>
                    <a:pt x="331" y="31472"/>
                    <a:pt x="331" y="20403"/>
                  </a:cubicBezTo>
                  <a:cubicBezTo>
                    <a:pt x="331" y="9336"/>
                    <a:pt x="9336" y="331"/>
                    <a:pt x="20405" y="331"/>
                  </a:cubicBezTo>
                  <a:lnTo>
                    <a:pt x="20405" y="329"/>
                  </a:lnTo>
                  <a:close/>
                  <a:moveTo>
                    <a:pt x="20405" y="0"/>
                  </a:moveTo>
                  <a:cubicBezTo>
                    <a:pt x="9155" y="0"/>
                    <a:pt x="0" y="9153"/>
                    <a:pt x="0" y="20403"/>
                  </a:cubicBezTo>
                  <a:cubicBezTo>
                    <a:pt x="0" y="31656"/>
                    <a:pt x="9155" y="40808"/>
                    <a:pt x="20405" y="40808"/>
                  </a:cubicBezTo>
                  <a:cubicBezTo>
                    <a:pt x="31656" y="40808"/>
                    <a:pt x="40808" y="31654"/>
                    <a:pt x="40808" y="20403"/>
                  </a:cubicBezTo>
                  <a:cubicBezTo>
                    <a:pt x="40808" y="9153"/>
                    <a:pt x="31656" y="0"/>
                    <a:pt x="204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11"/>
          <p:cNvSpPr txBox="1"/>
          <p:nvPr/>
        </p:nvSpPr>
        <p:spPr>
          <a:xfrm>
            <a:off x="1264004" y="768865"/>
            <a:ext cx="270136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Conduct different crowdsourcing experiments with sample to determine optimal task design to annotate lung nodules</a:t>
            </a:r>
            <a:endParaRPr sz="1200" b="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53" name="Google Shape;253;p11"/>
          <p:cNvCxnSpPr/>
          <p:nvPr/>
        </p:nvCxnSpPr>
        <p:spPr>
          <a:xfrm>
            <a:off x="537048" y="2660517"/>
            <a:ext cx="1577606" cy="809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54" name="Google Shape;254;p11"/>
          <p:cNvSpPr txBox="1"/>
          <p:nvPr/>
        </p:nvSpPr>
        <p:spPr>
          <a:xfrm>
            <a:off x="459968" y="2170836"/>
            <a:ext cx="14991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LUNA16 dataset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11"/>
          <p:cNvCxnSpPr/>
          <p:nvPr/>
        </p:nvCxnSpPr>
        <p:spPr>
          <a:xfrm>
            <a:off x="3122215" y="2660517"/>
            <a:ext cx="31010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256" name="Google Shape;256;p11"/>
          <p:cNvCxnSpPr/>
          <p:nvPr/>
        </p:nvCxnSpPr>
        <p:spPr>
          <a:xfrm>
            <a:off x="4430137" y="2679927"/>
            <a:ext cx="26957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57" name="Google Shape;257;p11"/>
          <p:cNvSpPr/>
          <p:nvPr/>
        </p:nvSpPr>
        <p:spPr>
          <a:xfrm>
            <a:off x="5427897" y="2002117"/>
            <a:ext cx="914400" cy="687275"/>
          </a:xfrm>
          <a:prstGeom prst="arc">
            <a:avLst>
              <a:gd name="adj1" fmla="val 11877932"/>
              <a:gd name="adj2" fmla="val 20412946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5422891" y="2422782"/>
            <a:ext cx="914400" cy="914400"/>
          </a:xfrm>
          <a:prstGeom prst="arc">
            <a:avLst>
              <a:gd name="adj1" fmla="val 1835953"/>
              <a:gd name="adj2" fmla="val 9010504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11"/>
          <p:cNvCxnSpPr/>
          <p:nvPr/>
        </p:nvCxnSpPr>
        <p:spPr>
          <a:xfrm>
            <a:off x="7035591" y="2679927"/>
            <a:ext cx="1325491" cy="946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60" name="Google Shape;260;p11"/>
          <p:cNvSpPr txBox="1"/>
          <p:nvPr/>
        </p:nvSpPr>
        <p:spPr>
          <a:xfrm>
            <a:off x="7025853" y="2248963"/>
            <a:ext cx="20954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Until accuracy saturates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75c66d1c13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56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c078be81a_1_34"/>
          <p:cNvSpPr/>
          <p:nvPr/>
        </p:nvSpPr>
        <p:spPr>
          <a:xfrm>
            <a:off x="1569800" y="2400475"/>
            <a:ext cx="891600" cy="82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" name="Google Shape;271;g6c078be81a_1_34"/>
          <p:cNvCxnSpPr>
            <a:stCxn id="270" idx="6"/>
          </p:cNvCxnSpPr>
          <p:nvPr/>
        </p:nvCxnSpPr>
        <p:spPr>
          <a:xfrm rot="10800000" flipH="1">
            <a:off x="2461400" y="2797225"/>
            <a:ext cx="5208600" cy="14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g6c078be81a_1_34"/>
          <p:cNvSpPr txBox="1"/>
          <p:nvPr/>
        </p:nvSpPr>
        <p:spPr>
          <a:xfrm>
            <a:off x="1713425" y="2556425"/>
            <a:ext cx="6417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R1</a:t>
            </a:r>
            <a:endParaRPr sz="2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73" name="Google Shape;273;g6c078be81a_1_34"/>
          <p:cNvSpPr txBox="1"/>
          <p:nvPr/>
        </p:nvSpPr>
        <p:spPr>
          <a:xfrm>
            <a:off x="2614225" y="2155800"/>
            <a:ext cx="470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Which type of image representation is most suited for crowdsourcing nodule detection tasks?</a:t>
            </a:r>
            <a:endParaRPr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"/>
          <p:cNvSpPr txBox="1">
            <a:spLocks noGrp="1"/>
          </p:cNvSpPr>
          <p:nvPr>
            <p:ph type="title"/>
          </p:nvPr>
        </p:nvSpPr>
        <p:spPr>
          <a:xfrm>
            <a:off x="620713" y="430112"/>
            <a:ext cx="6066958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/>
              <a:t>Crowdsourcing design parameters</a:t>
            </a:r>
            <a:endParaRPr sz="2400" b="1"/>
          </a:p>
        </p:txBody>
      </p:sp>
      <p:sp>
        <p:nvSpPr>
          <p:cNvPr id="279" name="Google Shape;279;p12"/>
          <p:cNvSpPr txBox="1"/>
          <p:nvPr/>
        </p:nvSpPr>
        <p:spPr>
          <a:xfrm>
            <a:off x="381468" y="1571811"/>
            <a:ext cx="4226438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Parameters for presentation of tasks: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Type of image (Segmented / </a:t>
            </a:r>
            <a:r>
              <a:rPr lang="en-US" sz="1400" b="0" i="0" u="none" strike="noStrike" cap="none" dirty="0" smtClean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Unsegmented )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 smtClean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Sequence/Static </a:t>
            </a: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presentation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Type of annotation (Point of interest</a:t>
            </a:r>
            <a:r>
              <a:rPr lang="en-US" dirty="0" smtClean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endParaRPr lang="en-US" sz="1400" b="0" i="0" u="none" strike="noStrike" cap="none" dirty="0">
              <a:solidFill>
                <a:srgbClr val="351C75"/>
              </a:solidFill>
              <a:latin typeface="Lexend Deca"/>
              <a:cs typeface="Lexend Deca"/>
              <a:sym typeface="Lexend Deca"/>
            </a:endParaRPr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To determine which combination of design parameters is best for conducting a large scale annotation task, we conducted multiple experiments.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2" descr="https://lh5.googleusercontent.com/JM5C-2DFgqvM5oscge3Pob-pYZPazAq675_2-tyBxLGBdrZrJwRss6r6JAItfXn-eS31WujBV6NlloF9kHUGBs_vIoeqm9Y6Z_g_OafI1jnCQCrS-tj0mdv2X0lZzjvVylXcYSdGGNU"/>
          <p:cNvPicPr preferRelativeResize="0"/>
          <p:nvPr/>
        </p:nvPicPr>
        <p:blipFill rotWithShape="1">
          <a:blip r:embed="rId3">
            <a:alphaModFix/>
          </a:blip>
          <a:srcRect l="26749" t="5550" r="422" b="1633"/>
          <a:stretch/>
        </p:blipFill>
        <p:spPr>
          <a:xfrm>
            <a:off x="4607906" y="1135530"/>
            <a:ext cx="4536094" cy="309581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5c66d1c13_0_44"/>
          <p:cNvSpPr/>
          <p:nvPr/>
        </p:nvSpPr>
        <p:spPr>
          <a:xfrm rot="-2017410">
            <a:off x="2644567" y="1089601"/>
            <a:ext cx="358115" cy="109173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75c66d1c13_0_44"/>
          <p:cNvSpPr/>
          <p:nvPr/>
        </p:nvSpPr>
        <p:spPr>
          <a:xfrm rot="855871">
            <a:off x="3346038" y="3673740"/>
            <a:ext cx="292209" cy="992174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g75c66d1c13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0" y="22325"/>
            <a:ext cx="8911225" cy="490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75c66d1c13_0_44"/>
          <p:cNvSpPr/>
          <p:nvPr/>
        </p:nvSpPr>
        <p:spPr>
          <a:xfrm rot="-2008923">
            <a:off x="2722255" y="694118"/>
            <a:ext cx="320841" cy="99197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75c66d1c13_0_44"/>
          <p:cNvSpPr/>
          <p:nvPr/>
        </p:nvSpPr>
        <p:spPr>
          <a:xfrm rot="10084860">
            <a:off x="3586291" y="3760076"/>
            <a:ext cx="321021" cy="98458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title"/>
          </p:nvPr>
        </p:nvSpPr>
        <p:spPr>
          <a:xfrm>
            <a:off x="620714" y="155195"/>
            <a:ext cx="4345733" cy="44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/>
              <a:t>Preprocessing</a:t>
            </a:r>
            <a:endParaRPr sz="2400" b="1"/>
          </a:p>
        </p:txBody>
      </p:sp>
      <p:pic>
        <p:nvPicPr>
          <p:cNvPr id="319" name="Google Shape;31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7694" y="939550"/>
            <a:ext cx="3198817" cy="319881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pic>
        <p:nvPicPr>
          <p:cNvPr id="320" name="Google Shape;320;p13"/>
          <p:cNvPicPr preferRelativeResize="0"/>
          <p:nvPr/>
        </p:nvPicPr>
        <p:blipFill rotWithShape="1">
          <a:blip r:embed="rId4">
            <a:alphaModFix/>
          </a:blip>
          <a:srcRect l="26202" t="12465" r="23382" b="12599"/>
          <a:stretch/>
        </p:blipFill>
        <p:spPr>
          <a:xfrm>
            <a:off x="865750" y="939550"/>
            <a:ext cx="3210203" cy="320089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sp>
        <p:nvSpPr>
          <p:cNvPr id="321" name="Google Shape;321;p13"/>
          <p:cNvSpPr txBox="1"/>
          <p:nvPr/>
        </p:nvSpPr>
        <p:spPr>
          <a:xfrm>
            <a:off x="1063812" y="4482353"/>
            <a:ext cx="77455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A298F"/>
                </a:solidFill>
                <a:latin typeface="Lexend Deca"/>
                <a:ea typeface="Lexend Deca"/>
                <a:cs typeface="Lexend Deca"/>
                <a:sym typeface="Lexend Deca"/>
              </a:rPr>
              <a:t>Cl</a:t>
            </a:r>
            <a:r>
              <a:rPr lang="en-US" sz="1400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ip raw data between [-1000,400] HU and lin</a:t>
            </a:r>
            <a:r>
              <a:rPr lang="en-US" sz="1400" b="0" i="0" u="none" strike="noStrike" cap="none">
                <a:solidFill>
                  <a:srgbClr val="3A298F"/>
                </a:solidFill>
                <a:latin typeface="Lexend Deca"/>
                <a:ea typeface="Lexend Deca"/>
                <a:cs typeface="Lexend Deca"/>
                <a:sym typeface="Lexend Deca"/>
              </a:rPr>
              <a:t>early transform between [0,1]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"/>
          <p:cNvSpPr txBox="1">
            <a:spLocks noGrp="1"/>
          </p:cNvSpPr>
          <p:nvPr>
            <p:ph type="ctrTitle"/>
          </p:nvPr>
        </p:nvSpPr>
        <p:spPr>
          <a:xfrm>
            <a:off x="442724" y="-714200"/>
            <a:ext cx="7940400" cy="16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chemeClr val="lt1"/>
                </a:solidFill>
              </a:rPr>
              <a:t>Preprocessing </a:t>
            </a:r>
            <a:r>
              <a:rPr lang="en-US" b="1" dirty="0" smtClean="0">
                <a:solidFill>
                  <a:schemeClr val="lt1"/>
                </a:solidFill>
              </a:rPr>
              <a:t>(Segmentation)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27" name="Google Shape;32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138" y="1267011"/>
            <a:ext cx="2378436" cy="251011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8" name="Google Shape;32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6377" y="1274498"/>
            <a:ext cx="2582889" cy="251012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9" name="Google Shape;32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6069" y="1274498"/>
            <a:ext cx="2283010" cy="250263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30" name="Google Shape;330;p14"/>
          <p:cNvSpPr txBox="1"/>
          <p:nvPr/>
        </p:nvSpPr>
        <p:spPr>
          <a:xfrm>
            <a:off x="602322" y="3944471"/>
            <a:ext cx="23160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A298F"/>
                </a:solidFill>
                <a:latin typeface="Lexend Deca"/>
                <a:ea typeface="Lexend Deca"/>
                <a:cs typeface="Lexend Deca"/>
                <a:sym typeface="Lexend Deca"/>
              </a:rPr>
              <a:t>Extract 2D slices from 3D .mhd file of the CT scan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4"/>
          <p:cNvSpPr txBox="1"/>
          <p:nvPr/>
        </p:nvSpPr>
        <p:spPr>
          <a:xfrm>
            <a:off x="2918390" y="3925833"/>
            <a:ext cx="347648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A298F"/>
                </a:solidFill>
                <a:latin typeface="Lexend Deca"/>
                <a:ea typeface="Lexend Deca"/>
                <a:cs typeface="Lexend Deca"/>
                <a:sym typeface="Lexend Deca"/>
              </a:rPr>
              <a:t>Obtain lung mask by thresholding (KMeans ,nclusters=2)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A298F"/>
                </a:solidFill>
                <a:latin typeface="Lexend Deca"/>
                <a:ea typeface="Lexend Deca"/>
                <a:cs typeface="Lexend Deca"/>
                <a:sym typeface="Lexend Deca"/>
              </a:rPr>
              <a:t>Perform erosion and dilation to eliminate noise and improve segmentation</a:t>
            </a:r>
            <a:endParaRPr sz="1400" b="0" i="0" u="none" strike="noStrike" cap="none">
              <a:solidFill>
                <a:srgbClr val="3A298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32" name="Google Shape;332;p14"/>
          <p:cNvSpPr txBox="1"/>
          <p:nvPr/>
        </p:nvSpPr>
        <p:spPr>
          <a:xfrm>
            <a:off x="6171133" y="3944471"/>
            <a:ext cx="269343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A298F"/>
                </a:solidFill>
                <a:latin typeface="Lexend Deca"/>
                <a:ea typeface="Lexend Deca"/>
                <a:cs typeface="Lexend Deca"/>
                <a:sym typeface="Lexend Deca"/>
              </a:rPr>
              <a:t>Apply a cmap gray filter and save as .png file (both segmented and unsegmented)</a:t>
            </a:r>
            <a:endParaRPr sz="1400" b="0" i="0" u="none" strike="noStrike" cap="none">
              <a:solidFill>
                <a:srgbClr val="3A298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22400" y="1495617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Unsegmented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67860" y="1495617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Segmented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7821" y="149561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mask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"/>
          <p:cNvSpPr txBox="1">
            <a:spLocks noGrp="1"/>
          </p:cNvSpPr>
          <p:nvPr>
            <p:ph type="title"/>
          </p:nvPr>
        </p:nvSpPr>
        <p:spPr>
          <a:xfrm>
            <a:off x="620713" y="430112"/>
            <a:ext cx="6066958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/>
              <a:t>Crowdsourcing design parameters</a:t>
            </a:r>
            <a:endParaRPr sz="2400" b="1"/>
          </a:p>
        </p:txBody>
      </p:sp>
      <p:sp>
        <p:nvSpPr>
          <p:cNvPr id="279" name="Google Shape;279;p12"/>
          <p:cNvSpPr txBox="1"/>
          <p:nvPr/>
        </p:nvSpPr>
        <p:spPr>
          <a:xfrm>
            <a:off x="381468" y="1571811"/>
            <a:ext cx="4226438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Parameters for presentation of tasks: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Type of image (Segmented / </a:t>
            </a:r>
            <a:r>
              <a:rPr lang="en-US" sz="1400" b="0" i="0" u="none" strike="noStrike" cap="none" dirty="0" smtClean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Unsegmented )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 smtClean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Sequence/Static </a:t>
            </a: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presentation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Type of annotation (Point of interest</a:t>
            </a:r>
            <a:r>
              <a:rPr lang="en-US" dirty="0" smtClean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endParaRPr lang="en-US" sz="1400" b="0" i="0" u="none" strike="noStrike" cap="none" dirty="0">
              <a:solidFill>
                <a:srgbClr val="351C75"/>
              </a:solidFill>
              <a:latin typeface="Lexend Deca"/>
              <a:cs typeface="Lexend Deca"/>
              <a:sym typeface="Lexend Deca"/>
            </a:endParaRPr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To determine which combination of design parameters is best for conducting a large scale annotation task, we conducted multiple experiments.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2" descr="https://lh5.googleusercontent.com/JM5C-2DFgqvM5oscge3Pob-pYZPazAq675_2-tyBxLGBdrZrJwRss6r6JAItfXn-eS31WujBV6NlloF9kHUGBs_vIoeqm9Y6Z_g_OafI1jnCQCrS-tj0mdv2X0lZzjvVylXcYSdGGNU"/>
          <p:cNvPicPr preferRelativeResize="0"/>
          <p:nvPr/>
        </p:nvPicPr>
        <p:blipFill rotWithShape="1">
          <a:blip r:embed="rId3">
            <a:alphaModFix/>
          </a:blip>
          <a:srcRect l="26749" t="5550" r="422" b="1633"/>
          <a:stretch/>
        </p:blipFill>
        <p:spPr>
          <a:xfrm>
            <a:off x="4607906" y="1135530"/>
            <a:ext cx="4536094" cy="309581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57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2"/>
          <p:cNvCxnSpPr/>
          <p:nvPr/>
        </p:nvCxnSpPr>
        <p:spPr>
          <a:xfrm rot="10800000">
            <a:off x="379126" y="4494280"/>
            <a:ext cx="9137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" name="Google Shape;65;p2"/>
          <p:cNvSpPr txBox="1">
            <a:spLocks noGrp="1"/>
          </p:cNvSpPr>
          <p:nvPr>
            <p:ph type="ctrTitle"/>
          </p:nvPr>
        </p:nvSpPr>
        <p:spPr>
          <a:xfrm>
            <a:off x="508471" y="-522961"/>
            <a:ext cx="3867300" cy="167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INTRODUCTION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121301" y="1173800"/>
            <a:ext cx="5380800" cy="17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Lung cancer is one of the most deadly cancers in the world, claiming over 2 million lives yearly </a:t>
            </a:r>
            <a:r>
              <a:rPr lang="en-US" sz="1400" baseline="300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[1]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sz="1400">
              <a:solidFill>
                <a:srgbClr val="351C75"/>
              </a:solidFill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Successful diagnosis currently requires an expert’s take on a CT scan of a patient’s lung </a:t>
            </a: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This cannot scale with the ever-increasing amounts of clinical image data analysis can become expensive and time consuming </a:t>
            </a:r>
            <a:r>
              <a:rPr lang="en-US" sz="1400" baseline="300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[2]</a:t>
            </a:r>
            <a:endParaRPr sz="1400" baseline="300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aseline="300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Lexend Deca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Since this is a highly fatal disease, having a second opinion could help reduce the number of misdiagnosed cases.</a:t>
            </a:r>
            <a:endParaRPr sz="1400" baseline="300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5632350" y="1151500"/>
            <a:ext cx="3397200" cy="322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t="-1743" r="110" b="8670"/>
          <a:stretch/>
        </p:blipFill>
        <p:spPr>
          <a:xfrm>
            <a:off x="6173400" y="1599690"/>
            <a:ext cx="2315100" cy="2329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69" name="Google Shape;69;p2"/>
          <p:cNvSpPr txBox="1"/>
          <p:nvPr/>
        </p:nvSpPr>
        <p:spPr>
          <a:xfrm>
            <a:off x="424875" y="4604891"/>
            <a:ext cx="4891083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</a:rPr>
              <a:t>[1]  Global cancer statistics 2018 :</a:t>
            </a:r>
            <a:r>
              <a:rPr lang="en-US" sz="1000" b="0" i="1" u="none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</a:rPr>
              <a:t>CA: A Cancer Journal for Clinician (2018)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[2]  Springer. (2013). </a:t>
            </a:r>
            <a:r>
              <a:rPr lang="en-US" sz="1000" b="0" i="1" u="none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Medical image computing and computer-assisted intervention</a:t>
            </a:r>
            <a:r>
              <a:rPr lang="en-US" sz="1000" b="0" i="0" u="none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. </a:t>
            </a:r>
            <a:endParaRPr sz="1000" b="0" i="0" u="none" strike="noStrike" cap="none">
              <a:solidFill>
                <a:srgbClr val="FBFED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287142" y="249287"/>
            <a:ext cx="5432339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The four experiments</a:t>
            </a:r>
            <a:endParaRPr sz="2400"/>
          </a:p>
        </p:txBody>
      </p:sp>
      <p:sp>
        <p:nvSpPr>
          <p:cNvPr id="344" name="Google Shape;344;p18"/>
          <p:cNvSpPr txBox="1">
            <a:spLocks noGrp="1"/>
          </p:cNvSpPr>
          <p:nvPr>
            <p:ph type="ctrTitle" idx="7"/>
          </p:nvPr>
        </p:nvSpPr>
        <p:spPr>
          <a:xfrm>
            <a:off x="558741" y="4056716"/>
            <a:ext cx="301703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A298F"/>
                </a:solidFill>
              </a:rPr>
              <a:t>Unsegmented Sequence</a:t>
            </a:r>
            <a:endParaRPr>
              <a:solidFill>
                <a:srgbClr val="3A298F"/>
              </a:solidFill>
            </a:endParaRPr>
          </a:p>
        </p:txBody>
      </p:sp>
      <p:sp>
        <p:nvSpPr>
          <p:cNvPr id="345" name="Google Shape;345;p18"/>
          <p:cNvSpPr txBox="1">
            <a:spLocks noGrp="1"/>
          </p:cNvSpPr>
          <p:nvPr>
            <p:ph type="ctrTitle" idx="5"/>
          </p:nvPr>
        </p:nvSpPr>
        <p:spPr>
          <a:xfrm>
            <a:off x="6753587" y="4701416"/>
            <a:ext cx="1881300" cy="27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rgbClr val="3A298F"/>
                </a:solidFill>
              </a:rPr>
              <a:t>Unsegmented </a:t>
            </a:r>
            <a:r>
              <a:rPr lang="en-US" dirty="0" smtClean="0">
                <a:solidFill>
                  <a:srgbClr val="3A298F"/>
                </a:solidFill>
              </a:rPr>
              <a:t>Static</a:t>
            </a:r>
            <a:endParaRPr dirty="0">
              <a:solidFill>
                <a:srgbClr val="3A298F"/>
              </a:solidFill>
            </a:endParaRPr>
          </a:p>
        </p:txBody>
      </p:sp>
      <p:sp>
        <p:nvSpPr>
          <p:cNvPr id="346" name="Google Shape;346;p18"/>
          <p:cNvSpPr txBox="1">
            <a:spLocks noGrp="1"/>
          </p:cNvSpPr>
          <p:nvPr>
            <p:ph type="ctrTitle" idx="3"/>
          </p:nvPr>
        </p:nvSpPr>
        <p:spPr>
          <a:xfrm>
            <a:off x="6912085" y="2279815"/>
            <a:ext cx="1771506" cy="41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rgbClr val="3A298F"/>
                </a:solidFill>
              </a:rPr>
              <a:t>Segmented </a:t>
            </a:r>
            <a:r>
              <a:rPr lang="en-US" dirty="0" smtClean="0">
                <a:solidFill>
                  <a:srgbClr val="3A298F"/>
                </a:solidFill>
              </a:rPr>
              <a:t>Static</a:t>
            </a:r>
            <a:endParaRPr dirty="0">
              <a:solidFill>
                <a:srgbClr val="3A298F"/>
              </a:solidFill>
            </a:endParaRPr>
          </a:p>
        </p:txBody>
      </p:sp>
      <p:sp>
        <p:nvSpPr>
          <p:cNvPr id="347" name="Google Shape;347;p18"/>
          <p:cNvSpPr txBox="1">
            <a:spLocks noGrp="1"/>
          </p:cNvSpPr>
          <p:nvPr>
            <p:ph type="ctrTitle" idx="2"/>
          </p:nvPr>
        </p:nvSpPr>
        <p:spPr>
          <a:xfrm>
            <a:off x="1004612" y="212266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>
                <a:solidFill>
                  <a:srgbClr val="3A298F"/>
                </a:solidFill>
              </a:rPr>
              <a:t>Segmented Sequence</a:t>
            </a:r>
            <a:endParaRPr>
              <a:solidFill>
                <a:srgbClr val="3A298F"/>
              </a:solidFill>
            </a:endParaRPr>
          </a:p>
        </p:txBody>
      </p:sp>
      <p:pic>
        <p:nvPicPr>
          <p:cNvPr id="348" name="Google Shape;34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008" y="1080714"/>
            <a:ext cx="1249708" cy="124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5092" y="1080714"/>
            <a:ext cx="1236702" cy="123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36398" y="1082255"/>
            <a:ext cx="1235149" cy="12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6151" y="1086039"/>
            <a:ext cx="1231365" cy="12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51728" y="1086039"/>
            <a:ext cx="1231365" cy="12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60789" y="444672"/>
            <a:ext cx="1674098" cy="183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3912" y="3020155"/>
            <a:ext cx="1231475" cy="12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65155" y="3020155"/>
            <a:ext cx="1231475" cy="12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36398" y="3020155"/>
            <a:ext cx="1231475" cy="12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96151" y="3024441"/>
            <a:ext cx="1227189" cy="1227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251618" y="3020155"/>
            <a:ext cx="1231475" cy="12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45219" y="2920576"/>
            <a:ext cx="1586067" cy="167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"/>
          <p:cNvSpPr txBox="1">
            <a:spLocks noGrp="1"/>
          </p:cNvSpPr>
          <p:nvPr>
            <p:ph type="title"/>
          </p:nvPr>
        </p:nvSpPr>
        <p:spPr>
          <a:xfrm>
            <a:off x="620713" y="430112"/>
            <a:ext cx="6066958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/>
              <a:t>Crowdsourcing design parameters</a:t>
            </a:r>
            <a:endParaRPr sz="2400" b="1"/>
          </a:p>
        </p:txBody>
      </p:sp>
      <p:sp>
        <p:nvSpPr>
          <p:cNvPr id="279" name="Google Shape;279;p12"/>
          <p:cNvSpPr txBox="1"/>
          <p:nvPr/>
        </p:nvSpPr>
        <p:spPr>
          <a:xfrm>
            <a:off x="381468" y="1571811"/>
            <a:ext cx="4226438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Parameters for presentation of tasks: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Type of image (Segmented / </a:t>
            </a:r>
            <a:r>
              <a:rPr lang="en-US" sz="1400" b="0" i="0" u="none" strike="noStrike" cap="none" dirty="0" smtClean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Unsegmented )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 smtClean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Sequence/Static </a:t>
            </a: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presentation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Type of annotation (Point of interest</a:t>
            </a:r>
            <a:r>
              <a:rPr lang="en-US" dirty="0" smtClean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endParaRPr lang="en-US" sz="1400" b="0" i="0" u="none" strike="noStrike" cap="none" dirty="0">
              <a:solidFill>
                <a:srgbClr val="351C75"/>
              </a:solidFill>
              <a:latin typeface="Lexend Deca"/>
              <a:cs typeface="Lexend Deca"/>
              <a:sym typeface="Lexend Deca"/>
            </a:endParaRPr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To determine which combination of design parameters is best for conducting a large scale annotation task, we conducted multiple experiments.</a:t>
            </a: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2" descr="https://lh5.googleusercontent.com/JM5C-2DFgqvM5oscge3Pob-pYZPazAq675_2-tyBxLGBdrZrJwRss6r6JAItfXn-eS31WujBV6NlloF9kHUGBs_vIoeqm9Y6Z_g_OafI1jnCQCrS-tj0mdv2X0lZzjvVylXcYSdGGNU"/>
          <p:cNvPicPr preferRelativeResize="0"/>
          <p:nvPr/>
        </p:nvPicPr>
        <p:blipFill rotWithShape="1">
          <a:blip r:embed="rId3">
            <a:alphaModFix/>
          </a:blip>
          <a:srcRect l="26749" t="5550" r="422" b="1633"/>
          <a:stretch/>
        </p:blipFill>
        <p:spPr>
          <a:xfrm>
            <a:off x="4607906" y="1135530"/>
            <a:ext cx="4536094" cy="309581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>
            <a:spLocks noGrp="1"/>
          </p:cNvSpPr>
          <p:nvPr>
            <p:ph type="ctrTitle"/>
          </p:nvPr>
        </p:nvSpPr>
        <p:spPr>
          <a:xfrm>
            <a:off x="1464706" y="-660420"/>
            <a:ext cx="6149318" cy="145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rgbClr val="5777B2"/>
                </a:solidFill>
              </a:rPr>
              <a:t>Parameters for Crowdsourcing </a:t>
            </a:r>
            <a:endParaRPr b="1">
              <a:solidFill>
                <a:srgbClr val="5777B2"/>
              </a:solidFill>
            </a:endParaRPr>
          </a:p>
        </p:txBody>
      </p:sp>
      <p:pic>
        <p:nvPicPr>
          <p:cNvPr id="338" name="Google Shape;3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2851" y="892638"/>
            <a:ext cx="5292043" cy="3963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5c66d1c13_0_36"/>
          <p:cNvSpPr/>
          <p:nvPr/>
        </p:nvSpPr>
        <p:spPr>
          <a:xfrm>
            <a:off x="5723750" y="1460950"/>
            <a:ext cx="358200" cy="1461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g75c66d1c13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50" y="152400"/>
            <a:ext cx="87856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75c66d1c13_0_36"/>
          <p:cNvSpPr/>
          <p:nvPr/>
        </p:nvSpPr>
        <p:spPr>
          <a:xfrm>
            <a:off x="1993450" y="1238250"/>
            <a:ext cx="298800" cy="1297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>
            <a:spLocks noGrp="1"/>
          </p:cNvSpPr>
          <p:nvPr>
            <p:ph type="ctrTitle"/>
          </p:nvPr>
        </p:nvSpPr>
        <p:spPr>
          <a:xfrm>
            <a:off x="418824" y="-70255"/>
            <a:ext cx="3519671" cy="1568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chemeClr val="lt1"/>
                </a:solidFill>
              </a:rPr>
              <a:t>Sample selection for the experiments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3" name="Google Shape;293;p15"/>
          <p:cNvSpPr txBox="1">
            <a:spLocks noGrp="1"/>
          </p:cNvSpPr>
          <p:nvPr>
            <p:ph type="subTitle" idx="1"/>
          </p:nvPr>
        </p:nvSpPr>
        <p:spPr>
          <a:xfrm>
            <a:off x="117826" y="1498600"/>
            <a:ext cx="4521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In the LIDC-IDRI [8] dataset, the radiologists rated nodule . Characteristics based on their physical appearance on a Scale of 1-5.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These 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"/>
                  </a:ext>
                </a:extLst>
              </a:rPr>
              <a:t>characteristics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 included:</a:t>
            </a:r>
            <a:endParaRPr>
              <a:solidFill>
                <a:srgbClr val="351C75"/>
              </a:solidFill>
            </a:endParaRPr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Subtlety</a:t>
            </a:r>
            <a:endParaRPr>
              <a:solidFill>
                <a:srgbClr val="351C75"/>
              </a:solidFill>
            </a:endParaRPr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Internal structure</a:t>
            </a:r>
            <a:endParaRPr>
              <a:solidFill>
                <a:srgbClr val="351C75"/>
              </a:solidFill>
            </a:endParaRPr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Calcification</a:t>
            </a:r>
            <a:endParaRPr>
              <a:solidFill>
                <a:srgbClr val="351C75"/>
              </a:solidFill>
            </a:endParaRPr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Sphericity</a:t>
            </a:r>
            <a:endParaRPr>
              <a:solidFill>
                <a:srgbClr val="351C75"/>
              </a:solidFill>
            </a:endParaRPr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Margin</a:t>
            </a:r>
            <a:endParaRPr>
              <a:solidFill>
                <a:srgbClr val="351C75"/>
              </a:solidFill>
            </a:endParaRPr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Lobulation</a:t>
            </a:r>
            <a:endParaRPr>
              <a:solidFill>
                <a:srgbClr val="351C75"/>
              </a:solidFill>
            </a:endParaRPr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Spliculation</a:t>
            </a:r>
            <a:endParaRPr>
              <a:solidFill>
                <a:srgbClr val="351C75"/>
              </a:solidFill>
            </a:endParaRPr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Texture</a:t>
            </a:r>
            <a:endParaRPr>
              <a:solidFill>
                <a:srgbClr val="351C75"/>
              </a:solidFill>
            </a:endParaRPr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Malignancy level</a:t>
            </a:r>
            <a:endParaRPr>
              <a:solidFill>
                <a:srgbClr val="351C75"/>
              </a:solidFill>
            </a:endParaRPr>
          </a:p>
        </p:txBody>
      </p:sp>
      <p:pic>
        <p:nvPicPr>
          <p:cNvPr id="294" name="Google Shape;294;p15" descr="https://lh6.googleusercontent.com/HxvnefRYztGb55NNBvifoK7bdjAz7ehxrq-4_goO0dN0p6f4hLOU9ve6y2LPmloqTJ4eSkqdGnmjylEQYbKRLCQWWpxLvRDD9irP2ex-qjgsGbj5c9BvAgL78gyEPS6ef0JGQBfU0f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2989" y="1762180"/>
            <a:ext cx="4191000" cy="247650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pic>
        <p:nvPicPr>
          <p:cNvPr id="295" name="Google Shape;295;p15" descr="https://lh3.googleusercontent.com/to-tw-bpvZWtSyxSmpkjMiKL7QNlOncGeuCXGL0nWf4zJYtPMVwjhRiIJiLtv51r53t_IUD6vBs0weioSOtGd5e0JXUXvr8kudj0DskS1Va2n6PCflLWBVynbVzn7tc2TMNF8ZFRPpc"/>
          <p:cNvPicPr preferRelativeResize="0"/>
          <p:nvPr/>
        </p:nvPicPr>
        <p:blipFill rotWithShape="1">
          <a:blip r:embed="rId4">
            <a:alphaModFix/>
          </a:blip>
          <a:srcRect l="3135" r="2701"/>
          <a:stretch/>
        </p:blipFill>
        <p:spPr>
          <a:xfrm>
            <a:off x="3759200" y="0"/>
            <a:ext cx="5384800" cy="91855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sp>
        <p:nvSpPr>
          <p:cNvPr id="296" name="Google Shape;296;p15"/>
          <p:cNvSpPr txBox="1"/>
          <p:nvPr/>
        </p:nvSpPr>
        <p:spPr>
          <a:xfrm>
            <a:off x="221850" y="4576775"/>
            <a:ext cx="87003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</a:rPr>
              <a:t>[8]    S. G. Armato et al. “The lung image database consortium (LIDC) and image database resource initiative (IDRI): a completed reference database of lung nodules on CT scans”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>
            <a:spLocks noGrp="1"/>
          </p:cNvSpPr>
          <p:nvPr>
            <p:ph type="ctrTitle"/>
          </p:nvPr>
        </p:nvSpPr>
        <p:spPr>
          <a:xfrm>
            <a:off x="462829" y="-588225"/>
            <a:ext cx="3867300" cy="177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chemeClr val="lt1"/>
                </a:solidFill>
              </a:rPr>
              <a:t>Sample selection for experiments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2" name="Google Shape;302;p16"/>
          <p:cNvSpPr txBox="1">
            <a:spLocks noGrp="1"/>
          </p:cNvSpPr>
          <p:nvPr>
            <p:ph type="subTitle" idx="1"/>
          </p:nvPr>
        </p:nvSpPr>
        <p:spPr>
          <a:xfrm>
            <a:off x="259061" y="1188755"/>
            <a:ext cx="4071068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To determine the most prominent    parameter for understanding the probability distribution of the dataset, Cramer’s V correlation for nominal variables was applied</a:t>
            </a:r>
            <a:endParaRPr>
              <a:solidFill>
                <a:srgbClr val="351C75"/>
              </a:solidFill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Malignancy and Diameter width were the most prominent characteristics</a:t>
            </a:r>
            <a:endParaRPr>
              <a:solidFill>
                <a:srgbClr val="351C75"/>
              </a:solidFill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We chose diameter width as our key variable and applied stratified random sampling based on the diameter’s probability distribution to obtain a representative sample of 20 tumor containing samples (positive) and 20 non-tumor containing samples(negative)</a:t>
            </a:r>
            <a:endParaRPr>
              <a:solidFill>
                <a:srgbClr val="351C75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>
              <a:solidFill>
                <a:srgbClr val="351C75"/>
              </a:solidFill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4508390" y="0"/>
            <a:ext cx="4635609" cy="5125850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rgbClr val="3F56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16" descr="https://lh6.googleusercontent.com/T6DSF8n0kyMqg-3icrcUcu0B_ReBUUkl4ji-z2ee-tApoYN9eyvQ7CR_m2deqWzDVMcGReDaNtzziwHdAolqENrs4mIa7VeYu5-lkgaU5Brl1oBfBkXquvOv_dJzOf3m8aW9hQuMhb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692" y="732538"/>
            <a:ext cx="4476307" cy="390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ctrTitle"/>
          </p:nvPr>
        </p:nvSpPr>
        <p:spPr>
          <a:xfrm>
            <a:off x="1133578" y="-903392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chemeClr val="lt1"/>
                </a:solidFill>
              </a:rPr>
              <a:t>Custom Interface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831199" y="1552224"/>
            <a:ext cx="4169679" cy="332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Amazon 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"/>
                  </a:ext>
                </a:extLst>
              </a:rPr>
              <a:t>M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echanical Turk  find workers and routes them to our interface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"/>
                  </a:ext>
                </a:extLst>
              </a:rPr>
              <a:t>Instructions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 page with examples of tumors and non-tumor containing slices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Take a tutorial to understand the interface. Feedback provided immediately on annotating wrong locations and cheat option provided.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Task containing of 40 subtasks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AutoNum type="arabicPeriod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On exiting the interface, a unique code generated for payment on Amazon Mturk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>
              <a:solidFill>
                <a:srgbClr val="351C75"/>
              </a:solidFill>
            </a:endParaRPr>
          </a:p>
        </p:txBody>
      </p:sp>
      <p:pic>
        <p:nvPicPr>
          <p:cNvPr id="366" name="Google Shape;36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1270" y="869050"/>
            <a:ext cx="3810000" cy="38100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56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zgif.com-gif-ma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5740"/>
            <a:ext cx="9128380" cy="5020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 txBox="1">
            <a:spLocks noGrp="1"/>
          </p:cNvSpPr>
          <p:nvPr>
            <p:ph type="ctrTitle"/>
          </p:nvPr>
        </p:nvSpPr>
        <p:spPr>
          <a:xfrm>
            <a:off x="388941" y="-385502"/>
            <a:ext cx="8133506" cy="1353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chemeClr val="lt1"/>
                </a:solidFill>
              </a:rPr>
              <a:t>Postprocessing of crowdsourced annotations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7" name="Google Shape;377;p20"/>
          <p:cNvSpPr txBox="1">
            <a:spLocks noGrp="1"/>
          </p:cNvSpPr>
          <p:nvPr>
            <p:ph type="subTitle" idx="1"/>
          </p:nvPr>
        </p:nvSpPr>
        <p:spPr>
          <a:xfrm>
            <a:off x="820538" y="6385337"/>
            <a:ext cx="170824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pic>
        <p:nvPicPr>
          <p:cNvPr id="378" name="Google Shape;378;p20" descr="https://lh4.googleusercontent.com/wGrsjO0Tgn61IMmoeBtxktmc2pLFsvquwap26B2IwNhIwMDmSEqQVAsQ8V2ipBbB-bSVF6iK532B1dL5L44Hr5n8QjjAuFmw8AodjU7cdDHuG_az7ut_ssKW2WJXSxDjMwxDw8WO-F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250" y="2851652"/>
            <a:ext cx="8448076" cy="2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0"/>
          <p:cNvSpPr txBox="1"/>
          <p:nvPr/>
        </p:nvSpPr>
        <p:spPr>
          <a:xfrm>
            <a:off x="912541" y="1155291"/>
            <a:ext cx="70863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Annotations on every image by a worker are collected in json format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‘Nothing to submit’  in case there is no tumor</a:t>
            </a:r>
            <a:endParaRPr sz="1400" b="0" i="0" u="none" strike="noStrike" cap="none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For quality check: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	1.  Average time per subtask must lie in the range [7, 100] sec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	2.  Total number of submission must be &gt; 40/46 and number of 	 	     annotations indicating a tumor &gt; 10/46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	3.  Annotations which do not pass the quality checks are discarded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"/>
          <p:cNvSpPr txBox="1">
            <a:spLocks noGrp="1"/>
          </p:cNvSpPr>
          <p:nvPr>
            <p:ph type="ctrTitle"/>
          </p:nvPr>
        </p:nvSpPr>
        <p:spPr>
          <a:xfrm>
            <a:off x="831200" y="-385500"/>
            <a:ext cx="64920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6"/>
                  </a:ext>
                </a:extLst>
              </a:rPr>
              <a:t>Worker</a:t>
            </a:r>
            <a:r>
              <a:rPr lang="en-US" b="1" dirty="0">
                <a:solidFill>
                  <a:schemeClr val="lt1"/>
                </a:solidFill>
              </a:rPr>
              <a:t> wise performance (Exp 1)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85" name="Google Shape;385;p21"/>
          <p:cNvSpPr txBox="1">
            <a:spLocks noGrp="1"/>
          </p:cNvSpPr>
          <p:nvPr>
            <p:ph type="subTitle" idx="1"/>
          </p:nvPr>
        </p:nvSpPr>
        <p:spPr>
          <a:xfrm>
            <a:off x="216204" y="1455120"/>
            <a:ext cx="4015931" cy="324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For each worker who passes quality checks, TP, FP, TN and FN were calculated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 b="1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TP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 - point which lies within 50 pixels of ground truth centroid point of a tumor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 b="1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FP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 - point marked where a tumor is not present or a point lying at a distance of more than 50 pixels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 b="1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TN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 - image from the negative sample of the subset is submitted as a ’Nothing to submit’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 b="1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FN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 - If a tumor containing slice is marked as ’Nothing to submit’</a:t>
            </a:r>
            <a:endParaRPr>
              <a:solidFill>
                <a:srgbClr val="351C75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>
              <a:solidFill>
                <a:srgbClr val="351C75"/>
              </a:solidFill>
            </a:endParaRPr>
          </a:p>
        </p:txBody>
      </p:sp>
      <p:pic>
        <p:nvPicPr>
          <p:cNvPr id="386" name="Google Shape;386;p21" descr="https://lh3.googleusercontent.com/lfiq_TBX6M4aJ6J4nlEnfafMhlKS7a33_3xMqqFDbNDFFxF-2xft84OdYfDfabNN5cHUmEYq3YQHiu691tc8rX7tmqF91APt5_iB-q8oNY3wzCsAVvyR62NE9ICCNKkMHhRGTvYMZWU"/>
          <p:cNvPicPr preferRelativeResize="0"/>
          <p:nvPr/>
        </p:nvPicPr>
        <p:blipFill rotWithShape="1">
          <a:blip r:embed="rId3">
            <a:alphaModFix/>
          </a:blip>
          <a:srcRect l="3005" r="4320"/>
          <a:stretch/>
        </p:blipFill>
        <p:spPr>
          <a:xfrm>
            <a:off x="4232135" y="1067676"/>
            <a:ext cx="4685288" cy="352018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1"/>
          <p:cNvSpPr txBox="1"/>
          <p:nvPr/>
        </p:nvSpPr>
        <p:spPr>
          <a:xfrm>
            <a:off x="4499172" y="4652126"/>
            <a:ext cx="427072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Worker wise performance for unsegmented sequence experiment</a:t>
            </a:r>
            <a:endParaRPr sz="1100" i="0" u="none" strike="noStrike" cap="non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88" name="Google Shape;388;p21"/>
          <p:cNvSpPr/>
          <p:nvPr/>
        </p:nvSpPr>
        <p:spPr>
          <a:xfrm>
            <a:off x="4229150" y="836400"/>
            <a:ext cx="4685400" cy="23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1"/>
          <p:cNvSpPr txBox="1"/>
          <p:nvPr/>
        </p:nvSpPr>
        <p:spPr>
          <a:xfrm>
            <a:off x="4271025" y="746250"/>
            <a:ext cx="46464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exend Deca"/>
                <a:ea typeface="Lexend Deca"/>
                <a:cs typeface="Lexend Deca"/>
                <a:sym typeface="Lexend Deca"/>
              </a:rPr>
              <a:t>Worker wise performance of unsegmented sequence experiment</a:t>
            </a:r>
            <a:endParaRPr sz="11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ctrTitle"/>
          </p:nvPr>
        </p:nvSpPr>
        <p:spPr>
          <a:xfrm>
            <a:off x="874452" y="199671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51C75"/>
                </a:solidFill>
              </a:rPr>
              <a:t>Automatic systems developed to assist doctors and radiologists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ctrTitle" idx="2"/>
          </p:nvPr>
        </p:nvSpPr>
        <p:spPr>
          <a:xfrm>
            <a:off x="3587249" y="199672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51C75"/>
                </a:solidFill>
              </a:rPr>
              <a:t>Nowadays, Deep Learning models are used to build such systems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76" name="Google Shape;76;p3"/>
          <p:cNvSpPr txBox="1">
            <a:spLocks noGrp="1"/>
          </p:cNvSpPr>
          <p:nvPr>
            <p:ph type="ctrTitle" idx="4"/>
          </p:nvPr>
        </p:nvSpPr>
        <p:spPr>
          <a:xfrm>
            <a:off x="6300054" y="1996722"/>
            <a:ext cx="2409485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51C75"/>
                </a:solidFill>
              </a:rPr>
              <a:t>Deep Learning methods for object detection require an annotated training dataset </a:t>
            </a:r>
            <a:r>
              <a:rPr lang="en-US" baseline="30000">
                <a:solidFill>
                  <a:srgbClr val="351C75"/>
                </a:solidFill>
              </a:rPr>
              <a:t>[3]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6"/>
          </p:nvPr>
        </p:nvSpPr>
        <p:spPr>
          <a:xfrm>
            <a:off x="620713" y="430112"/>
            <a:ext cx="6808039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/>
              <a:t>Computer Assisted Diagnosis (CAD)</a:t>
            </a:r>
            <a:endParaRPr sz="2400" b="1"/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12076"/>
          <a:stretch/>
        </p:blipFill>
        <p:spPr>
          <a:xfrm>
            <a:off x="831242" y="2765526"/>
            <a:ext cx="2176395" cy="203314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79" name="Google Shape;79;p3"/>
          <p:cNvCxnSpPr/>
          <p:nvPr/>
        </p:nvCxnSpPr>
        <p:spPr>
          <a:xfrm>
            <a:off x="2754382" y="2117612"/>
            <a:ext cx="914400" cy="12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5173A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" name="Google Shape;80;p3"/>
          <p:cNvCxnSpPr/>
          <p:nvPr/>
        </p:nvCxnSpPr>
        <p:spPr>
          <a:xfrm rot="10800000" flipH="1">
            <a:off x="5440296" y="2109807"/>
            <a:ext cx="859800" cy="28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5173A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1" name="Google Shape;8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0125" y="2827717"/>
            <a:ext cx="2859929" cy="192001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05461" y="2730057"/>
            <a:ext cx="2104078" cy="2104078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/>
        </p:nvSpPr>
        <p:spPr>
          <a:xfrm>
            <a:off x="782077" y="4774209"/>
            <a:ext cx="60821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7FFB3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[3]  Litjens, G et al. . A survey on deep learning in medical image analysis. Medical image analysis (2017)</a:t>
            </a:r>
            <a:endParaRPr sz="1000" b="0" i="0" u="none" strike="noStrike" cap="none">
              <a:solidFill>
                <a:srgbClr val="F7FFB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"/>
          <p:cNvSpPr txBox="1">
            <a:spLocks noGrp="1"/>
          </p:cNvSpPr>
          <p:nvPr>
            <p:ph type="ctrTitle"/>
          </p:nvPr>
        </p:nvSpPr>
        <p:spPr>
          <a:xfrm>
            <a:off x="831200" y="-385500"/>
            <a:ext cx="7491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chemeClr val="lt1"/>
                </a:solidFill>
              </a:rPr>
              <a:t>Worker wise performance with only positive sample (Exp 1)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95" name="Google Shape;395;p22"/>
          <p:cNvSpPr txBox="1">
            <a:spLocks noGrp="1"/>
          </p:cNvSpPr>
          <p:nvPr>
            <p:ph type="subTitle" idx="1"/>
          </p:nvPr>
        </p:nvSpPr>
        <p:spPr>
          <a:xfrm>
            <a:off x="5573132" y="1566963"/>
            <a:ext cx="3052978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Workers tend to mark tumor on every image without considering it might belong to the negative sample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High number of False positives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Can be remedied by increasing the number of annotators per image</a:t>
            </a:r>
            <a:endParaRPr>
              <a:solidFill>
                <a:srgbClr val="351C75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396" name="Google Shape;396;p22" descr="https://lh6.googleusercontent.com/x8USXt1mzkh5qVYuqzUbWYnTbr4dELilaTzcvY-0CQBbJ0EP9deEWvIuAp95HdRxHsi9SWNfS2vVhkpkGM-h1j-3rIvDCWewlc1zsxS1ko_AqlMSS2j1cVNid3KgLEnAsayTvS6EtQ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908" y="1692086"/>
            <a:ext cx="4125112" cy="331855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2"/>
          <p:cNvSpPr/>
          <p:nvPr/>
        </p:nvSpPr>
        <p:spPr>
          <a:xfrm>
            <a:off x="1239900" y="1460775"/>
            <a:ext cx="4125000" cy="23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Worker wise performance of unsegmented sequence </a:t>
            </a:r>
            <a:r>
              <a:rPr lang="en-US" sz="1000" dirty="0" err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exp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c078be81a_1_49"/>
          <p:cNvSpPr/>
          <p:nvPr/>
        </p:nvSpPr>
        <p:spPr>
          <a:xfrm>
            <a:off x="1569800" y="2400475"/>
            <a:ext cx="891600" cy="82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3" name="Google Shape;403;g6c078be81a_1_49"/>
          <p:cNvCxnSpPr>
            <a:stCxn id="402" idx="6"/>
          </p:cNvCxnSpPr>
          <p:nvPr/>
        </p:nvCxnSpPr>
        <p:spPr>
          <a:xfrm rot="10800000" flipH="1">
            <a:off x="2461400" y="2797225"/>
            <a:ext cx="5208600" cy="14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g6c078be81a_1_49"/>
          <p:cNvSpPr txBox="1"/>
          <p:nvPr/>
        </p:nvSpPr>
        <p:spPr>
          <a:xfrm>
            <a:off x="1713425" y="2556425"/>
            <a:ext cx="6417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R3</a:t>
            </a:r>
            <a:endParaRPr sz="2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05" name="Google Shape;405;g6c078be81a_1_49"/>
          <p:cNvSpPr txBox="1"/>
          <p:nvPr/>
        </p:nvSpPr>
        <p:spPr>
          <a:xfrm>
            <a:off x="2845000" y="2069400"/>
            <a:ext cx="48249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How accurately can non-experts annotate lung cancer nodules in comparison to experts?</a:t>
            </a:r>
            <a:endParaRPr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5c66d1c13_0_138"/>
          <p:cNvSpPr txBox="1">
            <a:spLocks noGrp="1"/>
          </p:cNvSpPr>
          <p:nvPr>
            <p:ph type="ctrTitle"/>
          </p:nvPr>
        </p:nvSpPr>
        <p:spPr>
          <a:xfrm>
            <a:off x="831200" y="-385500"/>
            <a:ext cx="6678600" cy="14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Comparison with </a:t>
            </a:r>
            <a:r>
              <a:rPr lang="en-US" dirty="0" smtClean="0">
                <a:solidFill>
                  <a:srgbClr val="FFFFFF"/>
                </a:solidFill>
              </a:rPr>
              <a:t>experts (Exp 2)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11" name="Google Shape;411;g75c66d1c13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00" y="1244200"/>
            <a:ext cx="3186045" cy="3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75c66d1c13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599" y="1346775"/>
            <a:ext cx="4182675" cy="32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75c66d1c13_0_138"/>
          <p:cNvSpPr txBox="1"/>
          <p:nvPr/>
        </p:nvSpPr>
        <p:spPr>
          <a:xfrm>
            <a:off x="3595675" y="4800475"/>
            <a:ext cx="31755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ssistant"/>
                <a:ea typeface="Assistant"/>
                <a:cs typeface="Assistant"/>
                <a:sym typeface="Assistant"/>
              </a:rPr>
              <a:t>Segmented sequence tasks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14" name="Google Shape;414;g75c66d1c13_0_138"/>
          <p:cNvSpPr txBox="1"/>
          <p:nvPr/>
        </p:nvSpPr>
        <p:spPr>
          <a:xfrm>
            <a:off x="1820525" y="4756000"/>
            <a:ext cx="31755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7"/>
                  </a:ext>
                </a:extLst>
              </a:rPr>
              <a:t>Expert</a:t>
            </a:r>
            <a:endParaRPr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15" name="Google Shape;415;g75c66d1c13_0_138"/>
          <p:cNvSpPr txBox="1"/>
          <p:nvPr/>
        </p:nvSpPr>
        <p:spPr>
          <a:xfrm>
            <a:off x="6313525" y="4615925"/>
            <a:ext cx="31755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Non-experts</a:t>
            </a:r>
            <a:endParaRPr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16" name="Google Shape;416;g75c66d1c13_0_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85" y="1068150"/>
            <a:ext cx="4219065" cy="37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75c66d1c13_0_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4550" y="1169825"/>
            <a:ext cx="4391451" cy="340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c078be81a_1_56"/>
          <p:cNvSpPr/>
          <p:nvPr/>
        </p:nvSpPr>
        <p:spPr>
          <a:xfrm>
            <a:off x="1569800" y="2400475"/>
            <a:ext cx="891600" cy="82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3" name="Google Shape;423;g6c078be81a_1_56"/>
          <p:cNvCxnSpPr>
            <a:stCxn id="422" idx="6"/>
          </p:cNvCxnSpPr>
          <p:nvPr/>
        </p:nvCxnSpPr>
        <p:spPr>
          <a:xfrm rot="10800000" flipH="1">
            <a:off x="2461400" y="2797225"/>
            <a:ext cx="5208600" cy="14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g6c078be81a_1_56"/>
          <p:cNvSpPr txBox="1"/>
          <p:nvPr/>
        </p:nvSpPr>
        <p:spPr>
          <a:xfrm>
            <a:off x="1713425" y="2556425"/>
            <a:ext cx="6417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R4</a:t>
            </a:r>
            <a:endParaRPr sz="2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25" name="Google Shape;425;g6c078be81a_1_56"/>
          <p:cNvSpPr txBox="1"/>
          <p:nvPr/>
        </p:nvSpPr>
        <p:spPr>
          <a:xfrm>
            <a:off x="2877675" y="2114475"/>
            <a:ext cx="4156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How to locate potential coordinates where crowd agrees that a nodule exists?</a:t>
            </a:r>
            <a:endParaRPr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5c66d1c13_0_51"/>
          <p:cNvSpPr/>
          <p:nvPr/>
        </p:nvSpPr>
        <p:spPr>
          <a:xfrm>
            <a:off x="7529425" y="293575"/>
            <a:ext cx="358200" cy="1461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g75c66d1c13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6175" cy="483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75c66d1c13_0_51"/>
          <p:cNvSpPr/>
          <p:nvPr/>
        </p:nvSpPr>
        <p:spPr>
          <a:xfrm>
            <a:off x="7427600" y="771525"/>
            <a:ext cx="358200" cy="1223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3"/>
          <p:cNvSpPr txBox="1">
            <a:spLocks noGrp="1"/>
          </p:cNvSpPr>
          <p:nvPr>
            <p:ph type="ctrTitle"/>
          </p:nvPr>
        </p:nvSpPr>
        <p:spPr>
          <a:xfrm>
            <a:off x="497253" y="687823"/>
            <a:ext cx="3449488" cy="119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>
                <a:solidFill>
                  <a:schemeClr val="lt1"/>
                </a:solidFill>
              </a:rPr>
              <a:t>Aggregation of crowdsourced annotations per image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438" name="Google Shape;438;p23"/>
          <p:cNvSpPr txBox="1">
            <a:spLocks noGrp="1"/>
          </p:cNvSpPr>
          <p:nvPr>
            <p:ph type="subTitle" idx="1"/>
          </p:nvPr>
        </p:nvSpPr>
        <p:spPr>
          <a:xfrm>
            <a:off x="0" y="1989194"/>
            <a:ext cx="3765902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Most of the annotations were around a potential tumor like structure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DBSCAN clustering algorithm applied to every set of annotations per image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From labels obtained from DBSCAN, centroids of points belonging to the same cluster were calculated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Points labelled as -1 did not belong to any cluster and were considered outliers</a:t>
            </a:r>
            <a:endParaRPr>
              <a:solidFill>
                <a:srgbClr val="351C75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>
              <a:solidFill>
                <a:srgbClr val="351C75"/>
              </a:solidFill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4013650" y="8911"/>
            <a:ext cx="5130350" cy="514350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3F56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23" descr="https://lh5.googleusercontent.com/rF-dDDv_gwTFIkSQE2yBTbIyv2LZ5qW8oJWll61kgGVvMn1rb-xKTWd51S59Bt9qOr1n41Ozcok3tvpzf8xkcSlT0yse5hm_QusmDbcecgLLs6qNgotHuZpbizpWCyEtLyM7dgyDcd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7469" y="266699"/>
            <a:ext cx="4876800" cy="48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4"/>
          <p:cNvSpPr txBox="1">
            <a:spLocks noGrp="1"/>
          </p:cNvSpPr>
          <p:nvPr>
            <p:ph type="ctrTitle"/>
          </p:nvPr>
        </p:nvSpPr>
        <p:spPr>
          <a:xfrm>
            <a:off x="831200" y="104503"/>
            <a:ext cx="7544057" cy="92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chemeClr val="lt1"/>
                </a:solidFill>
              </a:rPr>
              <a:t>Negative samples with crowd disagreements (TN)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6" name="Google Shape;446;p24"/>
          <p:cNvSpPr txBox="1">
            <a:spLocks noGrp="1"/>
          </p:cNvSpPr>
          <p:nvPr>
            <p:ph type="subTitle" idx="1"/>
          </p:nvPr>
        </p:nvSpPr>
        <p:spPr>
          <a:xfrm>
            <a:off x="4857677" y="9698394"/>
            <a:ext cx="751841" cy="431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47" name="Google Shape;447;p24"/>
          <p:cNvSpPr txBox="1"/>
          <p:nvPr/>
        </p:nvSpPr>
        <p:spPr>
          <a:xfrm>
            <a:off x="3419983" y="1253037"/>
            <a:ext cx="9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DBSCAN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871593" y="1332412"/>
            <a:ext cx="5036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25" y="1138727"/>
            <a:ext cx="3813823" cy="381382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4"/>
          <p:cNvSpPr txBox="1"/>
          <p:nvPr/>
        </p:nvSpPr>
        <p:spPr>
          <a:xfrm>
            <a:off x="3155650" y="1317625"/>
            <a:ext cx="10362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DBSCAN</a:t>
            </a:r>
            <a:endParaRPr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51" name="Google Shape;4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900" y="1145200"/>
            <a:ext cx="3807350" cy="38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4"/>
          <p:cNvSpPr txBox="1"/>
          <p:nvPr/>
        </p:nvSpPr>
        <p:spPr>
          <a:xfrm>
            <a:off x="7473025" y="1294275"/>
            <a:ext cx="2688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ALL</a:t>
            </a:r>
            <a:endParaRPr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5"/>
          <p:cNvSpPr txBox="1">
            <a:spLocks noGrp="1"/>
          </p:cNvSpPr>
          <p:nvPr>
            <p:ph type="ctrTitle"/>
          </p:nvPr>
        </p:nvSpPr>
        <p:spPr>
          <a:xfrm>
            <a:off x="831199" y="111034"/>
            <a:ext cx="8260550" cy="67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Negative samples with crowd agreement (FP)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8" name="Google Shape;458;p25" descr="https://lh5.googleusercontent.com/5zcDNDRaXoI6x4V-SYSSX3G_SCUJgduKQwQmjxH1zi3e2HZ34u42gsZ_xQ1MqeHcmDmg4_I0lb_217F121TlG3XnTJZGefKxyW8XE-0IKATS78wpsmT3RaESpiP0UHmSK_VBWogzo-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673" y="1176700"/>
            <a:ext cx="3680369" cy="368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5" descr="https://lh4.googleusercontent.com/MYQwcqIQOxkrQWMElUrGbJXCIZPryfvtvIffz7S6XnM5ng3lAxxRt55S1GxrRAVlGVCGAMwoozmLewgR37ZuF6zJFUewFTJGw4s_5PEMPkhh9NUrE8TmGgbVH5ZdWiu58pzO63LB0H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4291" y="1176700"/>
            <a:ext cx="3680369" cy="368037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5"/>
          <p:cNvSpPr txBox="1"/>
          <p:nvPr/>
        </p:nvSpPr>
        <p:spPr>
          <a:xfrm>
            <a:off x="3279958" y="1332412"/>
            <a:ext cx="9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DBSCAN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5"/>
          <p:cNvSpPr txBox="1"/>
          <p:nvPr/>
        </p:nvSpPr>
        <p:spPr>
          <a:xfrm>
            <a:off x="7871593" y="1332412"/>
            <a:ext cx="50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75" y="1176700"/>
            <a:ext cx="3680349" cy="368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5"/>
          <p:cNvSpPr txBox="1"/>
          <p:nvPr/>
        </p:nvSpPr>
        <p:spPr>
          <a:xfrm>
            <a:off x="2810250" y="1392300"/>
            <a:ext cx="2688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DBSCAN</a:t>
            </a:r>
            <a:endParaRPr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64" name="Google Shape;4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288" y="1176700"/>
            <a:ext cx="3680375" cy="36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"/>
          <p:cNvSpPr txBox="1">
            <a:spLocks noGrp="1"/>
          </p:cNvSpPr>
          <p:nvPr>
            <p:ph type="ctrTitle"/>
          </p:nvPr>
        </p:nvSpPr>
        <p:spPr>
          <a:xfrm>
            <a:off x="694039" y="-1136616"/>
            <a:ext cx="816911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Positive samples with crowd agreement (TP)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0" name="Google Shape;470;p26" descr="https://lh5.googleusercontent.com/loQYRSRPw1n7cM_1r3jrL-QNm2VMDj-bTfpG_9Pp4W6S5lEvLwsnF5HICo8OWrVreuEOjAFhMqxagmA3BQn-inZKsRQd5aNTXJ9BofWiPx59GMY8ks2T27L4TfBsKyrAHlwOeZEEyj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039" y="1136058"/>
            <a:ext cx="3828597" cy="382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 descr="https://lh3.googleusercontent.com/wdksUpaAMyHhSVyrH_YyQadu0cyJpBZka9zG2xYoWmIvggSH7snlJpV_4tWrsaqsT-p-T_PUT0jgASZvD9ImSjcgVEBzKe8EvBe3bTv6WG-1mLb4ksdTlfhLNxlfmlgX7e6ZnSr30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6762" y="1136058"/>
            <a:ext cx="3828597" cy="382859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6"/>
          <p:cNvSpPr txBox="1"/>
          <p:nvPr/>
        </p:nvSpPr>
        <p:spPr>
          <a:xfrm>
            <a:off x="3279958" y="1332412"/>
            <a:ext cx="9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DBSCAN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7871593" y="1332412"/>
            <a:ext cx="50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050" y="1136050"/>
            <a:ext cx="3805800" cy="38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6750" y="1136050"/>
            <a:ext cx="3805800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6"/>
          <p:cNvSpPr txBox="1"/>
          <p:nvPr/>
        </p:nvSpPr>
        <p:spPr>
          <a:xfrm>
            <a:off x="3076300" y="1350275"/>
            <a:ext cx="2688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DBSCAN</a:t>
            </a:r>
            <a:endParaRPr>
              <a:solidFill>
                <a:srgbClr val="FFFFF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77" name="Google Shape;477;p26"/>
          <p:cNvSpPr txBox="1"/>
          <p:nvPr/>
        </p:nvSpPr>
        <p:spPr>
          <a:xfrm>
            <a:off x="7108950" y="1410950"/>
            <a:ext cx="2688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ALL</a:t>
            </a:r>
            <a:endParaRPr>
              <a:solidFill>
                <a:srgbClr val="FFFFF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7"/>
          <p:cNvSpPr txBox="1">
            <a:spLocks noGrp="1"/>
          </p:cNvSpPr>
          <p:nvPr>
            <p:ph type="ctrTitle"/>
          </p:nvPr>
        </p:nvSpPr>
        <p:spPr>
          <a:xfrm>
            <a:off x="215538" y="176348"/>
            <a:ext cx="8771708" cy="6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Positive samples with crowd agreement (with FP)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3" name="Google Shape;483;p27" descr="https://lh6.googleusercontent.com/8koTxF6gzPzvmUClX7jwFsB0mUrrIZ597QHx7OqLe68gUZLP-TCvbFF2u_wlzFBskLTjNULoRatMGOn5RLjNdiyy-YW5baJ4XlbTng9uyz0tez2n6q-k37H8jt59gmpXSdMa82hhg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389" y="918618"/>
            <a:ext cx="3912326" cy="391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7" descr="https://lh5.googleusercontent.com/vSivq4okrPOSOl44iC4Rah73o4Pd6oL12_E8C-roKvYk_GvoQ3P4MdmQbJQqgUEhQ3rdQ09Ynuymf4JsMWIt1Ac0aWpBuIXj-gfIvfC6cxI13KqNXqula60hNtn64nOmeDzWeuEOva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3431" y="918618"/>
            <a:ext cx="3906838" cy="390683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7"/>
          <p:cNvSpPr txBox="1"/>
          <p:nvPr/>
        </p:nvSpPr>
        <p:spPr>
          <a:xfrm>
            <a:off x="3279958" y="1332412"/>
            <a:ext cx="9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DBSCAN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 txBox="1"/>
          <p:nvPr/>
        </p:nvSpPr>
        <p:spPr>
          <a:xfrm>
            <a:off x="7871593" y="1332412"/>
            <a:ext cx="50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25" y="918625"/>
            <a:ext cx="3887875" cy="38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3425" y="918625"/>
            <a:ext cx="3912325" cy="39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7"/>
          <p:cNvSpPr txBox="1"/>
          <p:nvPr/>
        </p:nvSpPr>
        <p:spPr>
          <a:xfrm>
            <a:off x="2567550" y="1151450"/>
            <a:ext cx="2688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DBSCAN</a:t>
            </a:r>
            <a:endParaRPr>
              <a:solidFill>
                <a:srgbClr val="FFFFF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90" name="Google Shape;490;p27"/>
          <p:cNvSpPr txBox="1"/>
          <p:nvPr/>
        </p:nvSpPr>
        <p:spPr>
          <a:xfrm>
            <a:off x="7613025" y="1257325"/>
            <a:ext cx="2688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ALL</a:t>
            </a:r>
            <a:endParaRPr>
              <a:solidFill>
                <a:srgbClr val="FFFFF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 idx="6"/>
          </p:nvPr>
        </p:nvSpPr>
        <p:spPr>
          <a:xfrm>
            <a:off x="620731" y="430100"/>
            <a:ext cx="85233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/>
              <a:t>Problem of training datasets for automated systems</a:t>
            </a:r>
            <a:endParaRPr sz="2400" b="1"/>
          </a:p>
        </p:txBody>
      </p:sp>
      <p:cxnSp>
        <p:nvCxnSpPr>
          <p:cNvPr id="89" name="Google Shape;89;p4"/>
          <p:cNvCxnSpPr/>
          <p:nvPr/>
        </p:nvCxnSpPr>
        <p:spPr>
          <a:xfrm rot="10800000">
            <a:off x="-510360" y="1880532"/>
            <a:ext cx="899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" name="Google Shape;90;p4"/>
          <p:cNvSpPr txBox="1">
            <a:spLocks noGrp="1"/>
          </p:cNvSpPr>
          <p:nvPr>
            <p:ph type="ctrTitle"/>
          </p:nvPr>
        </p:nvSpPr>
        <p:spPr>
          <a:xfrm>
            <a:off x="3428975" y="389156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351C75"/>
                </a:solidFill>
              </a:rPr>
              <a:t>High number of False positives produced by CAD systems</a:t>
            </a:r>
            <a:endParaRPr sz="1400">
              <a:solidFill>
                <a:srgbClr val="351C75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rgbClr val="351C75"/>
              </a:solidFill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ctrTitle" idx="2"/>
          </p:nvPr>
        </p:nvSpPr>
        <p:spPr>
          <a:xfrm>
            <a:off x="6093656" y="437768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351C75"/>
                </a:solidFill>
              </a:rPr>
              <a:t>Expensive and difficult to manually annotate large scale dataset by medical experts and validate CAD results</a:t>
            </a:r>
            <a:endParaRPr sz="1400">
              <a:solidFill>
                <a:srgbClr val="351C75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rgbClr val="351C75"/>
              </a:solidFill>
            </a:endParaRPr>
          </a:p>
        </p:txBody>
      </p:sp>
      <p:sp>
        <p:nvSpPr>
          <p:cNvPr id="92" name="Google Shape;92;p4"/>
          <p:cNvSpPr txBox="1">
            <a:spLocks noGrp="1"/>
          </p:cNvSpPr>
          <p:nvPr>
            <p:ph type="ctrTitle" idx="4"/>
          </p:nvPr>
        </p:nvSpPr>
        <p:spPr>
          <a:xfrm>
            <a:off x="616875" y="3211125"/>
            <a:ext cx="24162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351C75"/>
                </a:solidFill>
              </a:rPr>
              <a:t>CNNs require substantial data to train which is scarce in medical imaging  ( 1000 scans for LIDC-IDRI, 1.2 million images for ImageNet)</a:t>
            </a:r>
            <a:endParaRPr sz="1400">
              <a:solidFill>
                <a:srgbClr val="351C75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rgbClr val="351C75"/>
              </a:solidFill>
            </a:endParaRPr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3234" y="1083212"/>
            <a:ext cx="2277036" cy="191452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/>
          <p:nvPr/>
        </p:nvSpPr>
        <p:spPr>
          <a:xfrm>
            <a:off x="620714" y="1133472"/>
            <a:ext cx="1877451" cy="1914528"/>
          </a:xfrm>
          <a:prstGeom prst="ellipse">
            <a:avLst/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95" y="1462279"/>
            <a:ext cx="1742005" cy="1280356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568"/>
              </a:srgbClr>
            </a:outerShdw>
          </a:effectLst>
        </p:spPr>
      </p:pic>
      <p:sp>
        <p:nvSpPr>
          <p:cNvPr id="96" name="Google Shape;96;p4"/>
          <p:cNvSpPr/>
          <p:nvPr/>
        </p:nvSpPr>
        <p:spPr>
          <a:xfrm>
            <a:off x="6006353" y="1133472"/>
            <a:ext cx="2055906" cy="1864268"/>
          </a:xfrm>
          <a:prstGeom prst="ellipse">
            <a:avLst/>
          </a:prstGeom>
          <a:solidFill>
            <a:srgbClr val="4386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5">
            <a:alphaModFix/>
          </a:blip>
          <a:srcRect r="16970" b="27318"/>
          <a:stretch/>
        </p:blipFill>
        <p:spPr>
          <a:xfrm>
            <a:off x="6361742" y="1406450"/>
            <a:ext cx="1345128" cy="126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8"/>
          <p:cNvSpPr txBox="1">
            <a:spLocks noGrp="1"/>
          </p:cNvSpPr>
          <p:nvPr>
            <p:ph type="ctrTitle"/>
          </p:nvPr>
        </p:nvSpPr>
        <p:spPr>
          <a:xfrm>
            <a:off x="831200" y="222068"/>
            <a:ext cx="7757629" cy="767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Positive samples with crowd disagreement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6" name="Google Shape;496;p28" descr="https://lh6.googleusercontent.com/AvjNZtkjWtkcDgDDyrKvEp_UpXYlr7rrEWWA9UM2uBG6gm0obH7q1ttmoNtpxFXCPb37OrjCzjHJ_NqBBAtZ0EaYdDWqFe6nlWPUUZhF7t1r591SajY9NIDNRx3IyIAvmkYLXPxc0t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683" y="1110343"/>
            <a:ext cx="3785960" cy="378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 descr="https://lh5.googleusercontent.com/4QuapToR-rVyv4O6Cy1PkKXP4TyJ6yihWSDETNbP4bAIY5_3wQ2liGptiIcNmpzO0bG4Z0zrV6bUVqL13hWtKzRlAdmGZyFQMLiwsB51xR4aSTDBag1B6qDHPAgSZltKp3X-M-RYrz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2869" y="1110343"/>
            <a:ext cx="3785960" cy="378596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8"/>
          <p:cNvSpPr txBox="1"/>
          <p:nvPr/>
        </p:nvSpPr>
        <p:spPr>
          <a:xfrm>
            <a:off x="3279958" y="1332412"/>
            <a:ext cx="9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DBSCAN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8"/>
          <p:cNvSpPr txBox="1"/>
          <p:nvPr/>
        </p:nvSpPr>
        <p:spPr>
          <a:xfrm>
            <a:off x="7871593" y="1332412"/>
            <a:ext cx="50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675" y="1110350"/>
            <a:ext cx="3785949" cy="37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675" y="1110350"/>
            <a:ext cx="3785949" cy="37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2875" y="1110350"/>
            <a:ext cx="3785949" cy="37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c078be81a_1_42"/>
          <p:cNvSpPr/>
          <p:nvPr/>
        </p:nvSpPr>
        <p:spPr>
          <a:xfrm>
            <a:off x="1569800" y="2400475"/>
            <a:ext cx="891600" cy="82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8" name="Google Shape;508;g6c078be81a_1_42"/>
          <p:cNvCxnSpPr>
            <a:stCxn id="507" idx="6"/>
          </p:cNvCxnSpPr>
          <p:nvPr/>
        </p:nvCxnSpPr>
        <p:spPr>
          <a:xfrm rot="10800000" flipH="1">
            <a:off x="2461400" y="2797225"/>
            <a:ext cx="5208600" cy="14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9" name="Google Shape;509;g6c078be81a_1_42"/>
          <p:cNvSpPr txBox="1"/>
          <p:nvPr/>
        </p:nvSpPr>
        <p:spPr>
          <a:xfrm>
            <a:off x="1713425" y="2556425"/>
            <a:ext cx="6417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R2</a:t>
            </a:r>
            <a:endParaRPr sz="2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10" name="Google Shape;510;g6c078be81a_1_42"/>
          <p:cNvSpPr txBox="1"/>
          <p:nvPr/>
        </p:nvSpPr>
        <p:spPr>
          <a:xfrm>
            <a:off x="2989675" y="2114825"/>
            <a:ext cx="4637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Does showing the crowd consecutive images in a sequence help them annotate more accurately</a:t>
            </a:r>
            <a:endParaRPr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5c66d1c13_0_132"/>
          <p:cNvSpPr txBox="1">
            <a:spLocks noGrp="1"/>
          </p:cNvSpPr>
          <p:nvPr>
            <p:ph type="ctrTitle"/>
          </p:nvPr>
        </p:nvSpPr>
        <p:spPr>
          <a:xfrm>
            <a:off x="831200" y="-385501"/>
            <a:ext cx="3867300" cy="15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Aggregation results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16" name="Google Shape;516;g75c66d1c13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00" y="1308300"/>
            <a:ext cx="8719999" cy="28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9"/>
          <p:cNvSpPr txBox="1">
            <a:spLocks noGrp="1"/>
          </p:cNvSpPr>
          <p:nvPr>
            <p:ph type="ctrTitle"/>
          </p:nvPr>
        </p:nvSpPr>
        <p:spPr>
          <a:xfrm>
            <a:off x="2627343" y="1809057"/>
            <a:ext cx="3917148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9600" b="1">
                <a:solidFill>
                  <a:schemeClr val="lt1"/>
                </a:solidFill>
              </a:rPr>
              <a:t>Next </a:t>
            </a:r>
            <a:br>
              <a:rPr lang="en-US" sz="9600" b="1">
                <a:solidFill>
                  <a:schemeClr val="lt1"/>
                </a:solidFill>
              </a:rPr>
            </a:br>
            <a:r>
              <a:rPr lang="en-US" sz="9600" b="1">
                <a:solidFill>
                  <a:schemeClr val="lt1"/>
                </a:solidFill>
              </a:rPr>
              <a:t>Steps</a:t>
            </a:r>
            <a:endParaRPr sz="96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5c66d1c13_0_57"/>
          <p:cNvSpPr txBox="1"/>
          <p:nvPr/>
        </p:nvSpPr>
        <p:spPr>
          <a:xfrm flipH="1">
            <a:off x="2150795" y="2485099"/>
            <a:ext cx="9354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999999"/>
                </a:solidFill>
                <a:latin typeface="Lexend Deca"/>
                <a:ea typeface="Lexend Deca"/>
                <a:cs typeface="Lexend Deca"/>
                <a:sym typeface="Lexend Deca"/>
              </a:rPr>
              <a:t>1</a:t>
            </a:r>
            <a:endParaRPr sz="1400" b="0" i="0" u="none" strike="noStrike" cap="none">
              <a:solidFill>
                <a:srgbClr val="99999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7" name="Google Shape;527;g75c66d1c13_0_57"/>
          <p:cNvSpPr txBox="1"/>
          <p:nvPr/>
        </p:nvSpPr>
        <p:spPr>
          <a:xfrm flipH="1">
            <a:off x="3422598" y="2463590"/>
            <a:ext cx="9354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Lexend Deca"/>
                <a:ea typeface="Lexend Deca"/>
                <a:cs typeface="Lexend Deca"/>
                <a:sym typeface="Lexend Deca"/>
              </a:rPr>
              <a:t>2</a:t>
            </a:r>
            <a:endParaRPr sz="1400" b="0" i="0" u="none" strike="noStrike" cap="none">
              <a:solidFill>
                <a:srgbClr val="FF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8" name="Google Shape;528;g75c66d1c13_0_57"/>
          <p:cNvSpPr txBox="1"/>
          <p:nvPr/>
        </p:nvSpPr>
        <p:spPr>
          <a:xfrm flipH="1">
            <a:off x="4752416" y="2485094"/>
            <a:ext cx="9354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Lexend Deca"/>
                <a:ea typeface="Lexend Deca"/>
                <a:cs typeface="Lexend Deca"/>
                <a:sym typeface="Lexend Deca"/>
              </a:rPr>
              <a:t>3</a:t>
            </a:r>
            <a:endParaRPr sz="1400" b="0" i="0" u="none" strike="noStrike" cap="none">
              <a:solidFill>
                <a:srgbClr val="FF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9" name="Google Shape;529;g75c66d1c13_0_57"/>
          <p:cNvSpPr txBox="1"/>
          <p:nvPr/>
        </p:nvSpPr>
        <p:spPr>
          <a:xfrm flipH="1">
            <a:off x="5987691" y="2471878"/>
            <a:ext cx="10479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Lexend Deca"/>
                <a:ea typeface="Lexend Deca"/>
                <a:cs typeface="Lexend Deca"/>
                <a:sym typeface="Lexend Deca"/>
              </a:rPr>
              <a:t>4</a:t>
            </a:r>
            <a:endParaRPr sz="1400" b="0" i="0" u="none" strike="noStrike" cap="none">
              <a:solidFill>
                <a:srgbClr val="FF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30" name="Google Shape;530;g75c66d1c13_0_57"/>
          <p:cNvSpPr txBox="1">
            <a:spLocks noGrp="1"/>
          </p:cNvSpPr>
          <p:nvPr>
            <p:ph type="title"/>
          </p:nvPr>
        </p:nvSpPr>
        <p:spPr>
          <a:xfrm>
            <a:off x="716342" y="121716"/>
            <a:ext cx="4405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/>
              <a:t>Proposed Pipeline</a:t>
            </a:r>
            <a:endParaRPr sz="2400" b="1"/>
          </a:p>
        </p:txBody>
      </p:sp>
      <p:sp>
        <p:nvSpPr>
          <p:cNvPr id="531" name="Google Shape;531;g75c66d1c13_0_57"/>
          <p:cNvSpPr txBox="1"/>
          <p:nvPr/>
        </p:nvSpPr>
        <p:spPr>
          <a:xfrm>
            <a:off x="3066882" y="3760437"/>
            <a:ext cx="1791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Annotate entire LUNA16 dataset via crowdsourcing using optimal strategy</a:t>
            </a:r>
            <a:endParaRPr sz="1200" b="0" i="0" u="none" strike="noStrike" cap="non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32" name="Google Shape;532;g75c66d1c13_0_57"/>
          <p:cNvSpPr txBox="1"/>
          <p:nvPr/>
        </p:nvSpPr>
        <p:spPr>
          <a:xfrm>
            <a:off x="4212552" y="828378"/>
            <a:ext cx="20067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Train DeepLung model using training data obtained from crowdsourcing</a:t>
            </a:r>
            <a:endParaRPr sz="1200" b="0" i="0" u="none" strike="noStrike" cap="non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33" name="Google Shape;533;g75c66d1c13_0_57"/>
          <p:cNvSpPr txBox="1"/>
          <p:nvPr/>
        </p:nvSpPr>
        <p:spPr>
          <a:xfrm>
            <a:off x="5730781" y="3811357"/>
            <a:ext cx="1730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Human in the loop system to validate false positives</a:t>
            </a:r>
            <a:endParaRPr sz="1200" b="0" i="0" u="none" strike="noStrike" cap="none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534" name="Google Shape;534;g75c66d1c13_0_57"/>
          <p:cNvGrpSpPr/>
          <p:nvPr/>
        </p:nvGrpSpPr>
        <p:grpSpPr>
          <a:xfrm>
            <a:off x="2100863" y="1632809"/>
            <a:ext cx="4934844" cy="2054569"/>
            <a:chOff x="1467678" y="3435678"/>
            <a:chExt cx="4929422" cy="2054569"/>
          </a:xfrm>
        </p:grpSpPr>
        <p:sp>
          <p:nvSpPr>
            <p:cNvPr id="535" name="Google Shape;535;g75c66d1c13_0_57"/>
            <p:cNvSpPr/>
            <p:nvPr/>
          </p:nvSpPr>
          <p:spPr>
            <a:xfrm>
              <a:off x="1467678" y="3953300"/>
              <a:ext cx="1020275" cy="1020225"/>
            </a:xfrm>
            <a:custGeom>
              <a:avLst/>
              <a:gdLst/>
              <a:ahLst/>
              <a:cxnLst/>
              <a:rect l="l" t="t" r="r" b="b"/>
              <a:pathLst>
                <a:path w="40811" h="40809" extrusionOk="0">
                  <a:moveTo>
                    <a:pt x="20405" y="329"/>
                  </a:moveTo>
                  <a:cubicBezTo>
                    <a:pt x="31474" y="329"/>
                    <a:pt x="40478" y="9336"/>
                    <a:pt x="40478" y="20403"/>
                  </a:cubicBezTo>
                  <a:cubicBezTo>
                    <a:pt x="40478" y="31472"/>
                    <a:pt x="31474" y="40477"/>
                    <a:pt x="20405" y="40477"/>
                  </a:cubicBezTo>
                  <a:cubicBezTo>
                    <a:pt x="9336" y="40477"/>
                    <a:pt x="331" y="31472"/>
                    <a:pt x="331" y="20403"/>
                  </a:cubicBezTo>
                  <a:cubicBezTo>
                    <a:pt x="331" y="9336"/>
                    <a:pt x="9336" y="331"/>
                    <a:pt x="20405" y="331"/>
                  </a:cubicBezTo>
                  <a:lnTo>
                    <a:pt x="20405" y="329"/>
                  </a:lnTo>
                  <a:close/>
                  <a:moveTo>
                    <a:pt x="20405" y="0"/>
                  </a:moveTo>
                  <a:cubicBezTo>
                    <a:pt x="9155" y="0"/>
                    <a:pt x="0" y="9153"/>
                    <a:pt x="0" y="20403"/>
                  </a:cubicBezTo>
                  <a:cubicBezTo>
                    <a:pt x="0" y="31656"/>
                    <a:pt x="9155" y="40808"/>
                    <a:pt x="20405" y="40808"/>
                  </a:cubicBezTo>
                  <a:cubicBezTo>
                    <a:pt x="31656" y="40808"/>
                    <a:pt x="40810" y="31656"/>
                    <a:pt x="40810" y="20403"/>
                  </a:cubicBezTo>
                  <a:cubicBezTo>
                    <a:pt x="40810" y="9153"/>
                    <a:pt x="31656" y="0"/>
                    <a:pt x="20405" y="0"/>
                  </a:cubicBezTo>
                  <a:close/>
                </a:path>
              </a:pathLst>
            </a:custGeom>
            <a:solidFill>
              <a:srgbClr val="CCCCCC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75c66d1c13_0_57"/>
            <p:cNvSpPr/>
            <p:nvPr/>
          </p:nvSpPr>
          <p:spPr>
            <a:xfrm>
              <a:off x="1495737" y="3978150"/>
              <a:ext cx="970475" cy="970475"/>
            </a:xfrm>
            <a:custGeom>
              <a:avLst/>
              <a:gdLst/>
              <a:ahLst/>
              <a:cxnLst/>
              <a:rect l="l" t="t" r="r" b="b"/>
              <a:pathLst>
                <a:path w="38819" h="38819" extrusionOk="0">
                  <a:moveTo>
                    <a:pt x="19409" y="888"/>
                  </a:moveTo>
                  <a:cubicBezTo>
                    <a:pt x="29622" y="888"/>
                    <a:pt x="37930" y="9196"/>
                    <a:pt x="37930" y="19409"/>
                  </a:cubicBezTo>
                  <a:cubicBezTo>
                    <a:pt x="37930" y="29622"/>
                    <a:pt x="29622" y="37930"/>
                    <a:pt x="19409" y="37930"/>
                  </a:cubicBezTo>
                  <a:cubicBezTo>
                    <a:pt x="9196" y="37930"/>
                    <a:pt x="889" y="29622"/>
                    <a:pt x="889" y="19409"/>
                  </a:cubicBezTo>
                  <a:cubicBezTo>
                    <a:pt x="889" y="9196"/>
                    <a:pt x="9196" y="888"/>
                    <a:pt x="19409" y="888"/>
                  </a:cubicBezTo>
                  <a:close/>
                  <a:moveTo>
                    <a:pt x="19409" y="0"/>
                  </a:moveTo>
                  <a:cubicBezTo>
                    <a:pt x="8707" y="0"/>
                    <a:pt x="0" y="8707"/>
                    <a:pt x="0" y="19409"/>
                  </a:cubicBezTo>
                  <a:cubicBezTo>
                    <a:pt x="0" y="30112"/>
                    <a:pt x="8707" y="38818"/>
                    <a:pt x="19409" y="38818"/>
                  </a:cubicBezTo>
                  <a:cubicBezTo>
                    <a:pt x="30112" y="38818"/>
                    <a:pt x="38818" y="30112"/>
                    <a:pt x="38818" y="19409"/>
                  </a:cubicBezTo>
                  <a:cubicBezTo>
                    <a:pt x="38818" y="8707"/>
                    <a:pt x="30112" y="0"/>
                    <a:pt x="1940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75c66d1c13_0_57"/>
            <p:cNvSpPr/>
            <p:nvPr/>
          </p:nvSpPr>
          <p:spPr>
            <a:xfrm>
              <a:off x="2770075" y="3953300"/>
              <a:ext cx="1020225" cy="1020225"/>
            </a:xfrm>
            <a:custGeom>
              <a:avLst/>
              <a:gdLst/>
              <a:ahLst/>
              <a:cxnLst/>
              <a:rect l="l" t="t" r="r" b="b"/>
              <a:pathLst>
                <a:path w="40809" h="40809" extrusionOk="0">
                  <a:moveTo>
                    <a:pt x="20405" y="329"/>
                  </a:moveTo>
                  <a:cubicBezTo>
                    <a:pt x="31474" y="329"/>
                    <a:pt x="40478" y="9336"/>
                    <a:pt x="40478" y="20403"/>
                  </a:cubicBezTo>
                  <a:cubicBezTo>
                    <a:pt x="40478" y="31472"/>
                    <a:pt x="31472" y="40477"/>
                    <a:pt x="20405" y="40477"/>
                  </a:cubicBezTo>
                  <a:cubicBezTo>
                    <a:pt x="9336" y="40477"/>
                    <a:pt x="331" y="31472"/>
                    <a:pt x="331" y="20403"/>
                  </a:cubicBezTo>
                  <a:cubicBezTo>
                    <a:pt x="331" y="9336"/>
                    <a:pt x="9336" y="331"/>
                    <a:pt x="20405" y="331"/>
                  </a:cubicBezTo>
                  <a:lnTo>
                    <a:pt x="20405" y="329"/>
                  </a:lnTo>
                  <a:close/>
                  <a:moveTo>
                    <a:pt x="20405" y="0"/>
                  </a:moveTo>
                  <a:cubicBezTo>
                    <a:pt x="9155" y="0"/>
                    <a:pt x="0" y="9153"/>
                    <a:pt x="0" y="20403"/>
                  </a:cubicBezTo>
                  <a:cubicBezTo>
                    <a:pt x="0" y="31656"/>
                    <a:pt x="9155" y="40808"/>
                    <a:pt x="20405" y="40808"/>
                  </a:cubicBezTo>
                  <a:cubicBezTo>
                    <a:pt x="31656" y="40808"/>
                    <a:pt x="40808" y="31656"/>
                    <a:pt x="40808" y="20403"/>
                  </a:cubicBezTo>
                  <a:cubicBezTo>
                    <a:pt x="40808" y="9153"/>
                    <a:pt x="31656" y="0"/>
                    <a:pt x="20405" y="0"/>
                  </a:cubicBez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75c66d1c13_0_57"/>
            <p:cNvSpPr/>
            <p:nvPr/>
          </p:nvSpPr>
          <p:spPr>
            <a:xfrm>
              <a:off x="4073475" y="3953300"/>
              <a:ext cx="1020225" cy="1020225"/>
            </a:xfrm>
            <a:custGeom>
              <a:avLst/>
              <a:gdLst/>
              <a:ahLst/>
              <a:cxnLst/>
              <a:rect l="l" t="t" r="r" b="b"/>
              <a:pathLst>
                <a:path w="40809" h="40809" extrusionOk="0">
                  <a:moveTo>
                    <a:pt x="20403" y="329"/>
                  </a:moveTo>
                  <a:cubicBezTo>
                    <a:pt x="31474" y="329"/>
                    <a:pt x="40478" y="9336"/>
                    <a:pt x="40478" y="20403"/>
                  </a:cubicBezTo>
                  <a:cubicBezTo>
                    <a:pt x="40478" y="31472"/>
                    <a:pt x="31472" y="40477"/>
                    <a:pt x="20403" y="40477"/>
                  </a:cubicBezTo>
                  <a:cubicBezTo>
                    <a:pt x="9336" y="40477"/>
                    <a:pt x="331" y="31472"/>
                    <a:pt x="331" y="20403"/>
                  </a:cubicBezTo>
                  <a:cubicBezTo>
                    <a:pt x="331" y="9336"/>
                    <a:pt x="9336" y="331"/>
                    <a:pt x="20403" y="331"/>
                  </a:cubicBezTo>
                  <a:lnTo>
                    <a:pt x="20403" y="329"/>
                  </a:lnTo>
                  <a:close/>
                  <a:moveTo>
                    <a:pt x="20403" y="0"/>
                  </a:moveTo>
                  <a:cubicBezTo>
                    <a:pt x="9153" y="0"/>
                    <a:pt x="0" y="9153"/>
                    <a:pt x="0" y="20403"/>
                  </a:cubicBezTo>
                  <a:cubicBezTo>
                    <a:pt x="0" y="31656"/>
                    <a:pt x="9153" y="40808"/>
                    <a:pt x="20403" y="40808"/>
                  </a:cubicBezTo>
                  <a:cubicBezTo>
                    <a:pt x="31656" y="40808"/>
                    <a:pt x="40808" y="31656"/>
                    <a:pt x="40808" y="20403"/>
                  </a:cubicBezTo>
                  <a:cubicBezTo>
                    <a:pt x="40808" y="9153"/>
                    <a:pt x="31656" y="0"/>
                    <a:pt x="204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75c66d1c13_0_57"/>
            <p:cNvSpPr/>
            <p:nvPr/>
          </p:nvSpPr>
          <p:spPr>
            <a:xfrm>
              <a:off x="1972650" y="3435678"/>
              <a:ext cx="8325" cy="508300"/>
            </a:xfrm>
            <a:custGeom>
              <a:avLst/>
              <a:gdLst/>
              <a:ahLst/>
              <a:cxnLst/>
              <a:rect l="l" t="t" r="r" b="b"/>
              <a:pathLst>
                <a:path w="333" h="20332" extrusionOk="0">
                  <a:moveTo>
                    <a:pt x="0" y="0"/>
                  </a:moveTo>
                  <a:lnTo>
                    <a:pt x="0" y="20331"/>
                  </a:lnTo>
                  <a:lnTo>
                    <a:pt x="333" y="20331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75c66d1c13_0_57"/>
            <p:cNvSpPr/>
            <p:nvPr/>
          </p:nvSpPr>
          <p:spPr>
            <a:xfrm>
              <a:off x="2799087" y="3978149"/>
              <a:ext cx="970475" cy="970475"/>
            </a:xfrm>
            <a:custGeom>
              <a:avLst/>
              <a:gdLst/>
              <a:ahLst/>
              <a:cxnLst/>
              <a:rect l="l" t="t" r="r" b="b"/>
              <a:pathLst>
                <a:path w="38819" h="38819" extrusionOk="0">
                  <a:moveTo>
                    <a:pt x="19409" y="888"/>
                  </a:moveTo>
                  <a:cubicBezTo>
                    <a:pt x="29620" y="888"/>
                    <a:pt x="37930" y="9196"/>
                    <a:pt x="37930" y="19409"/>
                  </a:cubicBezTo>
                  <a:cubicBezTo>
                    <a:pt x="37930" y="29622"/>
                    <a:pt x="29622" y="37930"/>
                    <a:pt x="19409" y="37930"/>
                  </a:cubicBezTo>
                  <a:cubicBezTo>
                    <a:pt x="9196" y="37930"/>
                    <a:pt x="889" y="29622"/>
                    <a:pt x="889" y="19409"/>
                  </a:cubicBezTo>
                  <a:cubicBezTo>
                    <a:pt x="889" y="9196"/>
                    <a:pt x="9196" y="888"/>
                    <a:pt x="19409" y="888"/>
                  </a:cubicBezTo>
                  <a:close/>
                  <a:moveTo>
                    <a:pt x="19409" y="0"/>
                  </a:moveTo>
                  <a:cubicBezTo>
                    <a:pt x="8707" y="0"/>
                    <a:pt x="0" y="8707"/>
                    <a:pt x="0" y="19409"/>
                  </a:cubicBezTo>
                  <a:cubicBezTo>
                    <a:pt x="0" y="30112"/>
                    <a:pt x="8707" y="38818"/>
                    <a:pt x="19409" y="38818"/>
                  </a:cubicBezTo>
                  <a:cubicBezTo>
                    <a:pt x="30112" y="38818"/>
                    <a:pt x="38818" y="30112"/>
                    <a:pt x="38818" y="19409"/>
                  </a:cubicBezTo>
                  <a:cubicBezTo>
                    <a:pt x="38818" y="8707"/>
                    <a:pt x="30112" y="0"/>
                    <a:pt x="1940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75c66d1c13_0_57"/>
            <p:cNvSpPr/>
            <p:nvPr/>
          </p:nvSpPr>
          <p:spPr>
            <a:xfrm>
              <a:off x="4098325" y="3978150"/>
              <a:ext cx="970525" cy="970475"/>
            </a:xfrm>
            <a:custGeom>
              <a:avLst/>
              <a:gdLst/>
              <a:ahLst/>
              <a:cxnLst/>
              <a:rect l="l" t="t" r="r" b="b"/>
              <a:pathLst>
                <a:path w="38821" h="38819" extrusionOk="0">
                  <a:moveTo>
                    <a:pt x="19409" y="888"/>
                  </a:moveTo>
                  <a:cubicBezTo>
                    <a:pt x="29622" y="888"/>
                    <a:pt x="37930" y="9196"/>
                    <a:pt x="37930" y="19409"/>
                  </a:cubicBezTo>
                  <a:cubicBezTo>
                    <a:pt x="37930" y="29622"/>
                    <a:pt x="29622" y="37930"/>
                    <a:pt x="19409" y="37930"/>
                  </a:cubicBezTo>
                  <a:cubicBezTo>
                    <a:pt x="9198" y="37930"/>
                    <a:pt x="889" y="29622"/>
                    <a:pt x="889" y="19409"/>
                  </a:cubicBezTo>
                  <a:cubicBezTo>
                    <a:pt x="889" y="9196"/>
                    <a:pt x="9198" y="888"/>
                    <a:pt x="19409" y="888"/>
                  </a:cubicBezTo>
                  <a:close/>
                  <a:moveTo>
                    <a:pt x="19409" y="0"/>
                  </a:moveTo>
                  <a:cubicBezTo>
                    <a:pt x="8709" y="0"/>
                    <a:pt x="0" y="8707"/>
                    <a:pt x="0" y="19409"/>
                  </a:cubicBezTo>
                  <a:cubicBezTo>
                    <a:pt x="0" y="30112"/>
                    <a:pt x="8707" y="38818"/>
                    <a:pt x="19409" y="38818"/>
                  </a:cubicBezTo>
                  <a:cubicBezTo>
                    <a:pt x="30114" y="38818"/>
                    <a:pt x="38820" y="30112"/>
                    <a:pt x="38820" y="19409"/>
                  </a:cubicBezTo>
                  <a:cubicBezTo>
                    <a:pt x="38820" y="8707"/>
                    <a:pt x="30112" y="0"/>
                    <a:pt x="1940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75c66d1c13_0_57"/>
            <p:cNvSpPr/>
            <p:nvPr/>
          </p:nvSpPr>
          <p:spPr>
            <a:xfrm>
              <a:off x="5401775" y="3978150"/>
              <a:ext cx="970475" cy="970475"/>
            </a:xfrm>
            <a:custGeom>
              <a:avLst/>
              <a:gdLst/>
              <a:ahLst/>
              <a:cxnLst/>
              <a:rect l="l" t="t" r="r" b="b"/>
              <a:pathLst>
                <a:path w="38819" h="38819" extrusionOk="0">
                  <a:moveTo>
                    <a:pt x="19409" y="888"/>
                  </a:moveTo>
                  <a:cubicBezTo>
                    <a:pt x="29620" y="888"/>
                    <a:pt x="37930" y="9196"/>
                    <a:pt x="37930" y="19409"/>
                  </a:cubicBezTo>
                  <a:cubicBezTo>
                    <a:pt x="37930" y="29622"/>
                    <a:pt x="29622" y="37930"/>
                    <a:pt x="19409" y="37930"/>
                  </a:cubicBezTo>
                  <a:cubicBezTo>
                    <a:pt x="9196" y="37930"/>
                    <a:pt x="889" y="29622"/>
                    <a:pt x="889" y="19409"/>
                  </a:cubicBezTo>
                  <a:cubicBezTo>
                    <a:pt x="889" y="9196"/>
                    <a:pt x="9196" y="888"/>
                    <a:pt x="19409" y="888"/>
                  </a:cubicBezTo>
                  <a:close/>
                  <a:moveTo>
                    <a:pt x="19409" y="0"/>
                  </a:moveTo>
                  <a:cubicBezTo>
                    <a:pt x="8707" y="0"/>
                    <a:pt x="0" y="8707"/>
                    <a:pt x="0" y="19409"/>
                  </a:cubicBezTo>
                  <a:cubicBezTo>
                    <a:pt x="0" y="30112"/>
                    <a:pt x="8707" y="38818"/>
                    <a:pt x="19409" y="38818"/>
                  </a:cubicBezTo>
                  <a:cubicBezTo>
                    <a:pt x="30110" y="38818"/>
                    <a:pt x="38818" y="30112"/>
                    <a:pt x="38818" y="19409"/>
                  </a:cubicBezTo>
                  <a:cubicBezTo>
                    <a:pt x="38818" y="8707"/>
                    <a:pt x="30112" y="0"/>
                    <a:pt x="1940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75c66d1c13_0_57"/>
            <p:cNvSpPr/>
            <p:nvPr/>
          </p:nvSpPr>
          <p:spPr>
            <a:xfrm>
              <a:off x="4579450" y="3435678"/>
              <a:ext cx="8275" cy="508300"/>
            </a:xfrm>
            <a:custGeom>
              <a:avLst/>
              <a:gdLst/>
              <a:ahLst/>
              <a:cxnLst/>
              <a:rect l="l" t="t" r="r" b="b"/>
              <a:pathLst>
                <a:path w="331" h="20332" extrusionOk="0">
                  <a:moveTo>
                    <a:pt x="0" y="0"/>
                  </a:moveTo>
                  <a:lnTo>
                    <a:pt x="0" y="20331"/>
                  </a:lnTo>
                  <a:lnTo>
                    <a:pt x="331" y="203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75c66d1c13_0_57"/>
            <p:cNvSpPr/>
            <p:nvPr/>
          </p:nvSpPr>
          <p:spPr>
            <a:xfrm>
              <a:off x="3276050" y="4981922"/>
              <a:ext cx="8275" cy="508325"/>
            </a:xfrm>
            <a:custGeom>
              <a:avLst/>
              <a:gdLst/>
              <a:ahLst/>
              <a:cxnLst/>
              <a:rect l="l" t="t" r="r" b="b"/>
              <a:pathLst>
                <a:path w="331" h="20333" extrusionOk="0">
                  <a:moveTo>
                    <a:pt x="0" y="1"/>
                  </a:moveTo>
                  <a:lnTo>
                    <a:pt x="0" y="20332"/>
                  </a:lnTo>
                  <a:lnTo>
                    <a:pt x="331" y="20332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75c66d1c13_0_57"/>
            <p:cNvSpPr/>
            <p:nvPr/>
          </p:nvSpPr>
          <p:spPr>
            <a:xfrm>
              <a:off x="5867725" y="4975199"/>
              <a:ext cx="8325" cy="508325"/>
            </a:xfrm>
            <a:custGeom>
              <a:avLst/>
              <a:gdLst/>
              <a:ahLst/>
              <a:cxnLst/>
              <a:rect l="l" t="t" r="r" b="b"/>
              <a:pathLst>
                <a:path w="333" h="20333" extrusionOk="0">
                  <a:moveTo>
                    <a:pt x="0" y="1"/>
                  </a:moveTo>
                  <a:lnTo>
                    <a:pt x="0" y="20332"/>
                  </a:lnTo>
                  <a:lnTo>
                    <a:pt x="333" y="2033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75c66d1c13_0_57"/>
            <p:cNvSpPr/>
            <p:nvPr/>
          </p:nvSpPr>
          <p:spPr>
            <a:xfrm>
              <a:off x="5376875" y="3953300"/>
              <a:ext cx="1020225" cy="1020225"/>
            </a:xfrm>
            <a:custGeom>
              <a:avLst/>
              <a:gdLst/>
              <a:ahLst/>
              <a:cxnLst/>
              <a:rect l="l" t="t" r="r" b="b"/>
              <a:pathLst>
                <a:path w="40809" h="40809" extrusionOk="0">
                  <a:moveTo>
                    <a:pt x="20405" y="329"/>
                  </a:moveTo>
                  <a:cubicBezTo>
                    <a:pt x="31472" y="329"/>
                    <a:pt x="40478" y="9336"/>
                    <a:pt x="40478" y="20403"/>
                  </a:cubicBezTo>
                  <a:cubicBezTo>
                    <a:pt x="40478" y="31472"/>
                    <a:pt x="31474" y="40477"/>
                    <a:pt x="20405" y="40477"/>
                  </a:cubicBezTo>
                  <a:cubicBezTo>
                    <a:pt x="9336" y="40477"/>
                    <a:pt x="331" y="31472"/>
                    <a:pt x="331" y="20403"/>
                  </a:cubicBezTo>
                  <a:cubicBezTo>
                    <a:pt x="331" y="9336"/>
                    <a:pt x="9336" y="331"/>
                    <a:pt x="20405" y="331"/>
                  </a:cubicBezTo>
                  <a:lnTo>
                    <a:pt x="20405" y="329"/>
                  </a:lnTo>
                  <a:close/>
                  <a:moveTo>
                    <a:pt x="20405" y="0"/>
                  </a:moveTo>
                  <a:cubicBezTo>
                    <a:pt x="9155" y="0"/>
                    <a:pt x="0" y="9153"/>
                    <a:pt x="0" y="20403"/>
                  </a:cubicBezTo>
                  <a:cubicBezTo>
                    <a:pt x="0" y="31656"/>
                    <a:pt x="9155" y="40808"/>
                    <a:pt x="20405" y="40808"/>
                  </a:cubicBezTo>
                  <a:cubicBezTo>
                    <a:pt x="31656" y="40808"/>
                    <a:pt x="40808" y="31654"/>
                    <a:pt x="40808" y="20403"/>
                  </a:cubicBezTo>
                  <a:cubicBezTo>
                    <a:pt x="40808" y="9153"/>
                    <a:pt x="31656" y="0"/>
                    <a:pt x="204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g75c66d1c13_0_57"/>
          <p:cNvSpPr txBox="1"/>
          <p:nvPr/>
        </p:nvSpPr>
        <p:spPr>
          <a:xfrm>
            <a:off x="1264004" y="768865"/>
            <a:ext cx="2701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999999"/>
                </a:solidFill>
                <a:latin typeface="Lexend Deca"/>
                <a:ea typeface="Lexend Deca"/>
                <a:cs typeface="Lexend Deca"/>
                <a:sym typeface="Lexend Deca"/>
              </a:rPr>
              <a:t>Conduct different crowdsourcing experiments with sample to determine optimal task design to annotate lung nodules</a:t>
            </a:r>
            <a:endParaRPr sz="1200" b="0" i="0" u="none" strike="noStrike" cap="none">
              <a:solidFill>
                <a:srgbClr val="99999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548" name="Google Shape;548;g75c66d1c13_0_57"/>
          <p:cNvCxnSpPr/>
          <p:nvPr/>
        </p:nvCxnSpPr>
        <p:spPr>
          <a:xfrm>
            <a:off x="537048" y="2660517"/>
            <a:ext cx="1577700" cy="81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</p:cxnSp>
      <p:sp>
        <p:nvSpPr>
          <p:cNvPr id="549" name="Google Shape;549;g75c66d1c13_0_57"/>
          <p:cNvSpPr txBox="1"/>
          <p:nvPr/>
        </p:nvSpPr>
        <p:spPr>
          <a:xfrm>
            <a:off x="459968" y="2170836"/>
            <a:ext cx="149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LUNA16 dataset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g75c66d1c13_0_57"/>
          <p:cNvCxnSpPr/>
          <p:nvPr/>
        </p:nvCxnSpPr>
        <p:spPr>
          <a:xfrm>
            <a:off x="3122215" y="2660517"/>
            <a:ext cx="3102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</p:cxnSp>
      <p:cxnSp>
        <p:nvCxnSpPr>
          <p:cNvPr id="551" name="Google Shape;551;g75c66d1c13_0_57"/>
          <p:cNvCxnSpPr/>
          <p:nvPr/>
        </p:nvCxnSpPr>
        <p:spPr>
          <a:xfrm>
            <a:off x="4430137" y="2679927"/>
            <a:ext cx="2697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</p:cxnSp>
      <p:sp>
        <p:nvSpPr>
          <p:cNvPr id="552" name="Google Shape;552;g75c66d1c13_0_57"/>
          <p:cNvSpPr/>
          <p:nvPr/>
        </p:nvSpPr>
        <p:spPr>
          <a:xfrm>
            <a:off x="5427897" y="2002117"/>
            <a:ext cx="914400" cy="687300"/>
          </a:xfrm>
          <a:prstGeom prst="arc">
            <a:avLst>
              <a:gd name="adj1" fmla="val 11877932"/>
              <a:gd name="adj2" fmla="val 20412946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75c66d1c13_0_57"/>
          <p:cNvSpPr/>
          <p:nvPr/>
        </p:nvSpPr>
        <p:spPr>
          <a:xfrm>
            <a:off x="5422891" y="2422782"/>
            <a:ext cx="914400" cy="914400"/>
          </a:xfrm>
          <a:prstGeom prst="arc">
            <a:avLst>
              <a:gd name="adj1" fmla="val 1835953"/>
              <a:gd name="adj2" fmla="val 9010504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g75c66d1c13_0_57"/>
          <p:cNvCxnSpPr/>
          <p:nvPr/>
        </p:nvCxnSpPr>
        <p:spPr>
          <a:xfrm>
            <a:off x="7035591" y="2679927"/>
            <a:ext cx="1325400" cy="96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</p:cxnSp>
      <p:sp>
        <p:nvSpPr>
          <p:cNvPr id="555" name="Google Shape;555;g75c66d1c13_0_57"/>
          <p:cNvSpPr txBox="1"/>
          <p:nvPr/>
        </p:nvSpPr>
        <p:spPr>
          <a:xfrm>
            <a:off x="7025853" y="2248963"/>
            <a:ext cx="209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Until accuracy saturates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5c66d1c13_0_17"/>
          <p:cNvSpPr txBox="1">
            <a:spLocks noGrp="1"/>
          </p:cNvSpPr>
          <p:nvPr>
            <p:ph type="ctrTitle"/>
          </p:nvPr>
        </p:nvSpPr>
        <p:spPr>
          <a:xfrm>
            <a:off x="831200" y="-385500"/>
            <a:ext cx="7592100" cy="16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</a:rPr>
              <a:t>Additional research questions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561" name="Google Shape;561;g75c66d1c13_0_17"/>
          <p:cNvSpPr txBox="1"/>
          <p:nvPr/>
        </p:nvSpPr>
        <p:spPr>
          <a:xfrm>
            <a:off x="3286025" y="2284971"/>
            <a:ext cx="561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/>
              <a:t>To what extent will deep learning methods using crowdsourcing outperform other known methods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75c66d1c13_0_17"/>
          <p:cNvSpPr txBox="1"/>
          <p:nvPr/>
        </p:nvSpPr>
        <p:spPr>
          <a:xfrm>
            <a:off x="3443691" y="3430107"/>
            <a:ext cx="5661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amount of human intervention and machine computation is optimal to achieve high accuracy?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g75c66d1c13_0_17"/>
          <p:cNvCxnSpPr/>
          <p:nvPr/>
        </p:nvCxnSpPr>
        <p:spPr>
          <a:xfrm rot="10800000">
            <a:off x="2212507" y="2930164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4" name="Google Shape;564;g75c66d1c13_0_17"/>
          <p:cNvCxnSpPr/>
          <p:nvPr/>
        </p:nvCxnSpPr>
        <p:spPr>
          <a:xfrm rot="10800000">
            <a:off x="2249132" y="4053014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5" name="Google Shape;565;g75c66d1c13_0_17"/>
          <p:cNvSpPr/>
          <p:nvPr/>
        </p:nvSpPr>
        <p:spPr>
          <a:xfrm>
            <a:off x="2630925" y="3710450"/>
            <a:ext cx="590100" cy="55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75c66d1c13_0_17"/>
          <p:cNvSpPr/>
          <p:nvPr/>
        </p:nvSpPr>
        <p:spPr>
          <a:xfrm>
            <a:off x="2601375" y="2655525"/>
            <a:ext cx="590100" cy="55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75c66d1c13_0_17"/>
          <p:cNvSpPr txBox="1"/>
          <p:nvPr/>
        </p:nvSpPr>
        <p:spPr>
          <a:xfrm>
            <a:off x="2741925" y="2747925"/>
            <a:ext cx="2427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 Light"/>
                <a:ea typeface="Assistant Light"/>
                <a:cs typeface="Assistant Light"/>
                <a:sym typeface="Assistant Light"/>
              </a:rPr>
              <a:t>1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568" name="Google Shape;568;g75c66d1c13_0_17"/>
          <p:cNvSpPr txBox="1"/>
          <p:nvPr/>
        </p:nvSpPr>
        <p:spPr>
          <a:xfrm>
            <a:off x="2775075" y="3802850"/>
            <a:ext cx="2427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 Light"/>
                <a:ea typeface="Assistant Light"/>
                <a:cs typeface="Assistant Light"/>
                <a:sym typeface="Assistant Light"/>
              </a:rPr>
              <a:t>2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0"/>
          <p:cNvSpPr txBox="1">
            <a:spLocks noGrp="1"/>
          </p:cNvSpPr>
          <p:nvPr>
            <p:ph type="ctrTitle"/>
          </p:nvPr>
        </p:nvSpPr>
        <p:spPr>
          <a:xfrm>
            <a:off x="831200" y="-385502"/>
            <a:ext cx="7446212" cy="144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8"/>
                  </a:ext>
                </a:extLst>
              </a:rPr>
              <a:t>Computer Aided Diagnostic System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74" name="Google Shape;574;p30"/>
          <p:cNvPicPr preferRelativeResize="0"/>
          <p:nvPr/>
        </p:nvPicPr>
        <p:blipFill rotWithShape="1">
          <a:blip r:embed="rId3">
            <a:alphaModFix/>
          </a:blip>
          <a:srcRect l="27513"/>
          <a:stretch/>
        </p:blipFill>
        <p:spPr>
          <a:xfrm>
            <a:off x="472139" y="1344706"/>
            <a:ext cx="3275107" cy="323924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575" name="Google Shape;575;p30"/>
          <p:cNvSpPr txBox="1"/>
          <p:nvPr/>
        </p:nvSpPr>
        <p:spPr>
          <a:xfrm>
            <a:off x="4193179" y="1194614"/>
            <a:ext cx="4748348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Current CT analysis systems consists of 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 (i) Nodule detection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 (ii) Nodule classification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Deep Convolutional neural networks are employed to generate potential bounding boxes.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Some of these works use a encoder-decoder UNet model for Faster R-CNN to generate region proposals in which the tumors might lie.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DeepLung</a:t>
            </a:r>
            <a:r>
              <a:rPr lang="en-US" sz="1400" b="0" i="0" u="none" strike="noStrike" cap="none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 – a 3D Faster R-CNN is designed for nodule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detection with 3D dual path blocks and a U-net-like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encoder-decoder structure to effectively learn nodule features [8]</a:t>
            </a: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0"/>
          <p:cNvSpPr txBox="1"/>
          <p:nvPr/>
        </p:nvSpPr>
        <p:spPr>
          <a:xfrm>
            <a:off x="365761" y="4716935"/>
            <a:ext cx="834063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BFED9"/>
                </a:solidFill>
                <a:latin typeface="Arial"/>
                <a:ea typeface="Arial"/>
                <a:cs typeface="Arial"/>
                <a:sym typeface="Arial"/>
              </a:rPr>
              <a:t>[8]  Liu C. Fan W. Xie X. Zhu W. “DeepLung: Deep 3D Dual Path Nets for Automated Pulmonary Nodule Detection and Classification (2018) </a:t>
            </a:r>
            <a:endParaRPr sz="1100" b="0" i="0" u="none" strike="noStrike" cap="none">
              <a:solidFill>
                <a:srgbClr val="FBFE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716" y="2054248"/>
            <a:ext cx="6675247" cy="1784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Lexend Deca" panose="020B0604020202020204" charset="0"/>
                <a:cs typeface="Lexend Deca" panose="020B0604020202020204" charset="0"/>
              </a:rPr>
              <a:t>Iteratively train the deep learning model by using active learning (human in the loop system) and improve dataset by removing misclassified nodules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Lexend Deca" panose="020B0604020202020204" charset="0"/>
              <a:cs typeface="Lexend Deca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Lexend Deca" panose="020B0604020202020204" charset="0"/>
                <a:cs typeface="Lexend Deca" panose="020B0604020202020204" charset="0"/>
              </a:rPr>
              <a:t>Submit a paper to IEEE Open Access Journal</a:t>
            </a:r>
            <a:endParaRPr lang="en-US" sz="1400" dirty="0">
              <a:solidFill>
                <a:schemeClr val="tx1"/>
              </a:solidFill>
              <a:latin typeface="Lexend Deca" panose="020B0604020202020204" charset="0"/>
              <a:cs typeface="Lexend De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6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1"/>
          <p:cNvSpPr txBox="1">
            <a:spLocks noGrp="1"/>
          </p:cNvSpPr>
          <p:nvPr>
            <p:ph type="ctrTitle"/>
          </p:nvPr>
        </p:nvSpPr>
        <p:spPr>
          <a:xfrm>
            <a:off x="119274" y="156754"/>
            <a:ext cx="3867300" cy="94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	</a:t>
            </a:r>
            <a:r>
              <a:rPr lang="en-US">
                <a:solidFill>
                  <a:schemeClr val="lt1"/>
                </a:solidFill>
              </a:rPr>
              <a:t>Model 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2" name="Google Shape;582;p31"/>
          <p:cNvSpPr txBox="1">
            <a:spLocks noGrp="1"/>
          </p:cNvSpPr>
          <p:nvPr>
            <p:ph type="subTitle" idx="1"/>
          </p:nvPr>
        </p:nvSpPr>
        <p:spPr>
          <a:xfrm>
            <a:off x="217245" y="1290967"/>
            <a:ext cx="4652195" cy="235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Dual path networks is a hybrid architecture combining Densely connected convolutional networks (DenseNets) and Residual Networks ( ResNets).</a:t>
            </a: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Shortcut connections in ResNets eliminate vanishing gradient problem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DenseNets exploit new features while ResNets encourage feature reuse</a:t>
            </a:r>
            <a:endParaRPr>
              <a:solidFill>
                <a:srgbClr val="351C75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Overall uses lesser number of features</a:t>
            </a:r>
            <a:endParaRPr>
              <a:solidFill>
                <a:srgbClr val="351C75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>
              <a:solidFill>
                <a:srgbClr val="351C75"/>
              </a:solidFill>
            </a:endParaRPr>
          </a:p>
        </p:txBody>
      </p:sp>
      <p:pic>
        <p:nvPicPr>
          <p:cNvPr id="583" name="Google Shape;58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9441" y="1290967"/>
            <a:ext cx="3412410" cy="186656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sp>
        <p:nvSpPr>
          <p:cNvPr id="584" name="Google Shape;584;p31"/>
          <p:cNvSpPr txBox="1"/>
          <p:nvPr/>
        </p:nvSpPr>
        <p:spPr>
          <a:xfrm>
            <a:off x="785827" y="3958843"/>
            <a:ext cx="4800673" cy="4001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817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6191793" y="3497179"/>
            <a:ext cx="281504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G: Activation function (reLU)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x: Input to DPN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y: Feature map output of DPN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F: convolutional layer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F(x)[d:]: Feature maps of ResNets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F(x)[:d]: Feature maps of DensetNets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D: hyperparameter to determine how many features to exploit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2"/>
          <p:cNvSpPr txBox="1">
            <a:spLocks noGrp="1"/>
          </p:cNvSpPr>
          <p:nvPr>
            <p:ph type="ctrTitle"/>
          </p:nvPr>
        </p:nvSpPr>
        <p:spPr>
          <a:xfrm>
            <a:off x="937666" y="-1126414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chemeClr val="lt1"/>
                </a:solidFill>
              </a:rPr>
              <a:t>Model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91" name="Google Shape;59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995" y="1136692"/>
            <a:ext cx="6846329" cy="278700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sp>
        <p:nvSpPr>
          <p:cNvPr id="592" name="Google Shape;592;p32"/>
          <p:cNvSpPr txBox="1"/>
          <p:nvPr/>
        </p:nvSpPr>
        <p:spPr>
          <a:xfrm>
            <a:off x="1013995" y="4066189"/>
            <a:ext cx="694290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Nodule detection model : 3D Faster R-CNN framework containing 3D dual path networks and UNet encoder decoder structure (26 layers)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subTitle" idx="4294967295"/>
          </p:nvPr>
        </p:nvSpPr>
        <p:spPr>
          <a:xfrm>
            <a:off x="245035" y="1327537"/>
            <a:ext cx="5366871" cy="266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Several studies have been conducted related to crowdsourcing large-scale image annotations using non-experts</a:t>
            </a:r>
            <a:r>
              <a:rPr lang="en-US" sz="1600" b="0" i="0" u="none" strike="noStrike" cap="none" baseline="300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[4]</a:t>
            </a:r>
            <a:endParaRPr sz="1600" b="0" i="0" u="none" strike="noStrike" cap="none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Due to its success, it has recently been applied in the medical domain as well </a:t>
            </a:r>
            <a:r>
              <a:rPr lang="en-US" sz="1600" b="0" i="0" u="none" strike="noStrike" cap="none" baseline="300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[5]</a:t>
            </a:r>
            <a:endParaRPr sz="1200" b="0" i="0" u="none" strike="noStrike" cap="none" baseline="30000">
              <a:solidFill>
                <a:srgbClr val="351C75"/>
              </a:solidFill>
              <a:latin typeface="Assistant Light"/>
              <a:ea typeface="Assistant Light"/>
              <a:cs typeface="Assistant Light"/>
              <a:sym typeface="Assistant Light"/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</a:ext>
              </a:extLst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Although medical image annotation has challenges like task complexity and domain knowledge, it has shown promising results</a:t>
            </a:r>
            <a:endParaRPr sz="1200" b="0" i="0" u="none" strike="noStrike" cap="none">
              <a:solidFill>
                <a:srgbClr val="351C75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It is fast, inexpensive and scalable</a:t>
            </a:r>
            <a:endParaRPr sz="1600" b="0" i="0" u="none" strike="noStrike" cap="none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627530" y="645459"/>
            <a:ext cx="47307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Crowdsourcing by non-experts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627530" y="4535400"/>
            <a:ext cx="841608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7FFB3"/>
                </a:solidFill>
                <a:latin typeface="Arial"/>
                <a:ea typeface="Arial"/>
                <a:cs typeface="Arial"/>
                <a:sym typeface="Arial"/>
              </a:rPr>
              <a:t>[4]  Kovashka, A., Russakovsky, O., et al (2016). Crowdsourcing in Computer Vision.(survey)  </a:t>
            </a:r>
            <a:r>
              <a:rPr lang="en-US" sz="1000" b="0" i="1" u="none" strike="noStrike" cap="none">
                <a:solidFill>
                  <a:srgbClr val="F7FFB3"/>
                </a:solidFill>
                <a:latin typeface="Arial"/>
                <a:ea typeface="Arial"/>
                <a:cs typeface="Arial"/>
                <a:sym typeface="Arial"/>
              </a:rPr>
              <a:t>Foundations and Trends® in Computer Graphics and Vision</a:t>
            </a:r>
            <a:r>
              <a:rPr lang="en-US" sz="1000" b="0" i="0" u="none" strike="noStrike" cap="none">
                <a:solidFill>
                  <a:srgbClr val="F7FFB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000" b="0" i="0" u="none" strike="noStrike" cap="none">
              <a:solidFill>
                <a:srgbClr val="F7FF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F7FFB3"/>
                </a:solidFill>
              </a:rPr>
              <a:t>[5] Doyle A .H  et al. “A survey of crowdsourcing in medical image analysis ”.  (2019)</a:t>
            </a:r>
            <a:endParaRPr sz="1000">
              <a:solidFill>
                <a:srgbClr val="F7FFB3"/>
              </a:solidFill>
            </a:endParaRPr>
          </a:p>
        </p:txBody>
      </p:sp>
      <p:cxnSp>
        <p:nvCxnSpPr>
          <p:cNvPr id="105" name="Google Shape;105;p5"/>
          <p:cNvCxnSpPr/>
          <p:nvPr/>
        </p:nvCxnSpPr>
        <p:spPr>
          <a:xfrm rot="10800000">
            <a:off x="504632" y="4314986"/>
            <a:ext cx="9137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06" name="Google Shape;106;p5"/>
          <p:cNvPicPr preferRelativeResize="0"/>
          <p:nvPr/>
        </p:nvPicPr>
        <p:blipFill rotWithShape="1">
          <a:blip r:embed="rId3">
            <a:alphaModFix/>
          </a:blip>
          <a:srcRect b="8568"/>
          <a:stretch/>
        </p:blipFill>
        <p:spPr>
          <a:xfrm>
            <a:off x="5611906" y="869031"/>
            <a:ext cx="3312649" cy="318899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3"/>
          <p:cNvSpPr txBox="1">
            <a:spLocks noGrp="1"/>
          </p:cNvSpPr>
          <p:nvPr>
            <p:ph type="ctrTitle"/>
          </p:nvPr>
        </p:nvSpPr>
        <p:spPr>
          <a:xfrm>
            <a:off x="831200" y="-385502"/>
            <a:ext cx="3867300" cy="15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2F2F2"/>
                </a:solidFill>
              </a:rPr>
              <a:t>Evaluation of Model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1"/>
          </p:nvPr>
        </p:nvSpPr>
        <p:spPr>
          <a:xfrm>
            <a:off x="831199" y="1552225"/>
            <a:ext cx="6679943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10 fold cross validation with patient level split as described in the LUNA16 challenge using our crowdsourced annotations</a:t>
            </a:r>
            <a:endParaRPr dirty="0">
              <a:solidFill>
                <a:srgbClr val="351C75"/>
              </a:solidFill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FROC : Recall rate at average number of false positive at 0.125, 0.25, 0.5, 1, 2 ,4 and 8 per scan is used</a:t>
            </a:r>
            <a:endParaRPr dirty="0">
              <a:solidFill>
                <a:srgbClr val="351C75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 sz="14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Nodule detection model gives us the bounding box coordinates and the probability that the patch is a nodule.</a:t>
            </a:r>
            <a:endParaRPr dirty="0">
              <a:solidFill>
                <a:srgbClr val="351C75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 sz="14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Arial"/>
              <a:buChar char="•"/>
            </a:pP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Based on a decided threshold, all detected patches with probability less than the threshold will be validated by a expert/crowd and training set will be improved iteratively (crowd annotations will have high number of false positives)</a:t>
            </a:r>
            <a:endParaRPr dirty="0">
              <a:solidFill>
                <a:srgbClr val="351C75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 sz="14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rgbClr val="351C7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5c66d1c13_0_148"/>
          <p:cNvSpPr txBox="1">
            <a:spLocks noGrp="1"/>
          </p:cNvSpPr>
          <p:nvPr>
            <p:ph type="ctrTitle"/>
          </p:nvPr>
        </p:nvSpPr>
        <p:spPr>
          <a:xfrm>
            <a:off x="831200" y="-385500"/>
            <a:ext cx="3867300" cy="17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Summary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30" name="Google Shape;630;g75c66d1c13_0_148"/>
          <p:cNvSpPr txBox="1">
            <a:spLocks noGrp="1"/>
          </p:cNvSpPr>
          <p:nvPr>
            <p:ph type="subTitle" idx="1"/>
          </p:nvPr>
        </p:nvSpPr>
        <p:spPr>
          <a:xfrm>
            <a:off x="831200" y="1552225"/>
            <a:ext cx="7160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Lexend Deca"/>
              <a:buChar char="●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Four 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0"/>
                  </a:ext>
                </a:extLst>
              </a:rPr>
              <a:t>experiments</a:t>
            </a: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 which were performed inferred that sequence subtasks produced better results than individual static images</a:t>
            </a: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Lexend Deca"/>
              <a:buChar char="●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Unsegmented sequence task emerged to be the best strategy for annotation, even though number of FP is still high</a:t>
            </a: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Lexend Deca"/>
              <a:buChar char="●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Aggregation tasks using DBSCAN clustering produced cluster centers which are close to the ground truth</a:t>
            </a: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Lexend Deca"/>
              <a:buChar char="●"/>
            </a:pPr>
            <a:r>
              <a:rPr lang="en-US" sz="14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Problem of false positives and more accurate cluster centers could be potentially solved by increasing the number of annotators per image</a:t>
            </a:r>
            <a:endParaRPr sz="14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c078be81a_1_66"/>
          <p:cNvSpPr txBox="1">
            <a:spLocks noGrp="1"/>
          </p:cNvSpPr>
          <p:nvPr>
            <p:ph type="ctrTitle"/>
          </p:nvPr>
        </p:nvSpPr>
        <p:spPr>
          <a:xfrm>
            <a:off x="831200" y="-385503"/>
            <a:ext cx="3867300" cy="15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9"/>
                  </a:ext>
                </a:extLst>
              </a:rPr>
              <a:t>Research Questions</a:t>
            </a:r>
            <a:endParaRPr/>
          </a:p>
        </p:txBody>
      </p:sp>
      <p:cxnSp>
        <p:nvCxnSpPr>
          <p:cNvPr id="604" name="Google Shape;604;g6c078be81a_1_66"/>
          <p:cNvCxnSpPr/>
          <p:nvPr/>
        </p:nvCxnSpPr>
        <p:spPr>
          <a:xfrm rot="10800000">
            <a:off x="1352482" y="1927013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05" name="Google Shape;605;g6c078be81a_1_66"/>
          <p:cNvCxnSpPr/>
          <p:nvPr/>
        </p:nvCxnSpPr>
        <p:spPr>
          <a:xfrm rot="10800000">
            <a:off x="2537757" y="2781514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06" name="Google Shape;606;g6c078be81a_1_66"/>
          <p:cNvCxnSpPr/>
          <p:nvPr/>
        </p:nvCxnSpPr>
        <p:spPr>
          <a:xfrm rot="10800000">
            <a:off x="2537682" y="3430218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7" name="Google Shape;607;g6c078be81a_1_66"/>
          <p:cNvSpPr/>
          <p:nvPr/>
        </p:nvSpPr>
        <p:spPr>
          <a:xfrm>
            <a:off x="2923850" y="3171630"/>
            <a:ext cx="544500" cy="52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6c078be81a_1_66"/>
          <p:cNvSpPr/>
          <p:nvPr/>
        </p:nvSpPr>
        <p:spPr>
          <a:xfrm>
            <a:off x="2901050" y="2503125"/>
            <a:ext cx="590100" cy="55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6c078be81a_1_66"/>
          <p:cNvSpPr/>
          <p:nvPr/>
        </p:nvSpPr>
        <p:spPr>
          <a:xfrm>
            <a:off x="2946650" y="3808021"/>
            <a:ext cx="544500" cy="52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6c078be81a_1_66"/>
          <p:cNvSpPr txBox="1"/>
          <p:nvPr/>
        </p:nvSpPr>
        <p:spPr>
          <a:xfrm>
            <a:off x="2966925" y="2590675"/>
            <a:ext cx="590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5777B2"/>
                </a:solidFill>
              </a:rPr>
              <a:t>R</a:t>
            </a:r>
            <a:r>
              <a:rPr lang="en-US" sz="1800" b="0" i="0" u="none" strike="noStrike" cap="none">
                <a:solidFill>
                  <a:srgbClr val="5777B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0" i="0" u="none" strike="noStrike" cap="none">
              <a:solidFill>
                <a:srgbClr val="5777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6c078be81a_1_66"/>
          <p:cNvSpPr txBox="1"/>
          <p:nvPr/>
        </p:nvSpPr>
        <p:spPr>
          <a:xfrm>
            <a:off x="2946647" y="3233125"/>
            <a:ext cx="54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>
                <a:solidFill>
                  <a:srgbClr val="5777B2"/>
                </a:solidFill>
              </a:rPr>
              <a:t>R</a:t>
            </a:r>
            <a:r>
              <a:rPr lang="en-US" sz="1800" b="0" i="0" u="none" strike="noStrike" cap="none">
                <a:solidFill>
                  <a:srgbClr val="5777B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0" i="0" u="none" strike="noStrike" cap="none">
              <a:solidFill>
                <a:srgbClr val="5777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6c078be81a_1_66"/>
          <p:cNvSpPr txBox="1"/>
          <p:nvPr/>
        </p:nvSpPr>
        <p:spPr>
          <a:xfrm>
            <a:off x="2605741" y="1400217"/>
            <a:ext cx="58449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use non-experts via crowdsourcing to annotate lung cancer nodules accura</a:t>
            </a:r>
            <a:r>
              <a:rPr lang="en-US" b="1">
                <a:solidFill>
                  <a:schemeClr val="dk1"/>
                </a:solidFill>
              </a:rPr>
              <a:t>tely</a:t>
            </a: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Google Shape;613;g6c078be81a_1_66"/>
          <p:cNvCxnSpPr/>
          <p:nvPr/>
        </p:nvCxnSpPr>
        <p:spPr>
          <a:xfrm rot="10800000">
            <a:off x="2537757" y="4078918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4" name="Google Shape;614;g6c078be81a_1_66"/>
          <p:cNvSpPr txBox="1"/>
          <p:nvPr/>
        </p:nvSpPr>
        <p:spPr>
          <a:xfrm>
            <a:off x="2966925" y="3829063"/>
            <a:ext cx="590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73AF"/>
                </a:solidFill>
                <a:latin typeface="Lexend Deca"/>
                <a:ea typeface="Lexend Deca"/>
                <a:cs typeface="Lexend Deca"/>
                <a:sym typeface="Lexend Deca"/>
              </a:rPr>
              <a:t>R3</a:t>
            </a:r>
            <a:endParaRPr sz="1800">
              <a:solidFill>
                <a:srgbClr val="5173A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15" name="Google Shape;615;g6c078be81a_1_66"/>
          <p:cNvSpPr txBox="1"/>
          <p:nvPr/>
        </p:nvSpPr>
        <p:spPr>
          <a:xfrm>
            <a:off x="3722475" y="2274913"/>
            <a:ext cx="43221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Which type of image representation is most suited for crowdsourcing nodule detection tasks?</a:t>
            </a:r>
            <a:endParaRPr sz="12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16" name="Google Shape;616;g6c078be81a_1_66"/>
          <p:cNvSpPr txBox="1"/>
          <p:nvPr/>
        </p:nvSpPr>
        <p:spPr>
          <a:xfrm>
            <a:off x="3722475" y="2964275"/>
            <a:ext cx="3980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Does showing the crowd consecutive images in a sequence help them annotate more accurately</a:t>
            </a:r>
            <a:endParaRPr sz="12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17" name="Google Shape;617;g6c078be81a_1_66"/>
          <p:cNvSpPr txBox="1"/>
          <p:nvPr/>
        </p:nvSpPr>
        <p:spPr>
          <a:xfrm>
            <a:off x="3722475" y="3572325"/>
            <a:ext cx="4074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How accurately can non-experts annotate lung cancer nodules in comparison to experts?</a:t>
            </a:r>
            <a:endParaRPr sz="12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618" name="Google Shape;618;g6c078be81a_1_66"/>
          <p:cNvCxnSpPr/>
          <p:nvPr/>
        </p:nvCxnSpPr>
        <p:spPr>
          <a:xfrm rot="10800000">
            <a:off x="2563357" y="4649868"/>
            <a:ext cx="5814600" cy="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9" name="Google Shape;619;g6c078be81a_1_66"/>
          <p:cNvSpPr/>
          <p:nvPr/>
        </p:nvSpPr>
        <p:spPr>
          <a:xfrm>
            <a:off x="2946650" y="4391271"/>
            <a:ext cx="544500" cy="52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6c078be81a_1_66"/>
          <p:cNvSpPr txBox="1"/>
          <p:nvPr/>
        </p:nvSpPr>
        <p:spPr>
          <a:xfrm>
            <a:off x="2979675" y="4427500"/>
            <a:ext cx="5646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D89BC"/>
                </a:solidFill>
                <a:latin typeface="Lexend Deca"/>
                <a:ea typeface="Lexend Deca"/>
                <a:cs typeface="Lexend Deca"/>
                <a:sym typeface="Lexend Deca"/>
              </a:rPr>
              <a:t>R4</a:t>
            </a:r>
            <a:endParaRPr sz="1800">
              <a:solidFill>
                <a:srgbClr val="6D89BC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1" name="Google Shape;621;g6c078be81a_1_66"/>
          <p:cNvSpPr txBox="1"/>
          <p:nvPr/>
        </p:nvSpPr>
        <p:spPr>
          <a:xfrm>
            <a:off x="3722475" y="4182150"/>
            <a:ext cx="4156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How to locate potential coordinates where crowd agrees that a nodule exists?</a:t>
            </a:r>
            <a:endParaRPr sz="120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22" name="Google Shape;622;g6c078be81a_1_66"/>
          <p:cNvSpPr/>
          <p:nvPr/>
        </p:nvSpPr>
        <p:spPr>
          <a:xfrm>
            <a:off x="1641150" y="1577225"/>
            <a:ext cx="705600" cy="705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6c078be81a_1_66"/>
          <p:cNvSpPr txBox="1"/>
          <p:nvPr/>
        </p:nvSpPr>
        <p:spPr>
          <a:xfrm>
            <a:off x="1994000" y="1827325"/>
            <a:ext cx="31755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624" name="Google Shape;624;g6c078be81a_1_66"/>
          <p:cNvSpPr txBox="1"/>
          <p:nvPr/>
        </p:nvSpPr>
        <p:spPr>
          <a:xfrm>
            <a:off x="1815825" y="1623475"/>
            <a:ext cx="2901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173AF"/>
                </a:solidFill>
                <a:latin typeface="Lexend Deca"/>
                <a:ea typeface="Lexend Deca"/>
                <a:cs typeface="Lexend Deca"/>
                <a:sym typeface="Lexend Deca"/>
              </a:rPr>
              <a:t>?</a:t>
            </a:r>
            <a:endParaRPr sz="2400">
              <a:solidFill>
                <a:srgbClr val="5173A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4"/>
          <p:cNvSpPr txBox="1">
            <a:spLocks noGrp="1"/>
          </p:cNvSpPr>
          <p:nvPr>
            <p:ph type="ctrTitle"/>
          </p:nvPr>
        </p:nvSpPr>
        <p:spPr>
          <a:xfrm>
            <a:off x="684423" y="594160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1"/>
                  </a:ext>
                </a:extLst>
              </a:rPr>
              <a:t>Innovation</a:t>
            </a:r>
            <a:endParaRPr sz="4000">
              <a:solidFill>
                <a:schemeClr val="lt1"/>
              </a:solidFill>
            </a:endParaRPr>
          </a:p>
        </p:txBody>
      </p:sp>
      <p:cxnSp>
        <p:nvCxnSpPr>
          <p:cNvPr id="636" name="Google Shape;636;p34"/>
          <p:cNvCxnSpPr/>
          <p:nvPr/>
        </p:nvCxnSpPr>
        <p:spPr>
          <a:xfrm>
            <a:off x="4475600" y="1641484"/>
            <a:ext cx="0" cy="399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37" name="Google Shape;637;p34"/>
          <p:cNvSpPr txBox="1">
            <a:spLocks noGrp="1"/>
          </p:cNvSpPr>
          <p:nvPr>
            <p:ph type="ctrTitle"/>
          </p:nvPr>
        </p:nvSpPr>
        <p:spPr>
          <a:xfrm>
            <a:off x="4789801" y="1554107"/>
            <a:ext cx="3537631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rgbClr val="351C75"/>
                </a:solidFill>
              </a:rPr>
              <a:t>End to end crowd engineered deep learning pipeline for lung nodule detection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638" name="Google Shape;638;p34"/>
          <p:cNvSpPr txBox="1">
            <a:spLocks noGrp="1"/>
          </p:cNvSpPr>
          <p:nvPr>
            <p:ph type="ctrTitle"/>
          </p:nvPr>
        </p:nvSpPr>
        <p:spPr>
          <a:xfrm>
            <a:off x="4858882" y="2724407"/>
            <a:ext cx="3831546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rgbClr val="351C75"/>
                </a:solidFill>
              </a:rPr>
              <a:t>Comparative study of different type of task design for medical annotation tasks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639" name="Google Shape;639;p34"/>
          <p:cNvSpPr txBox="1">
            <a:spLocks noGrp="1"/>
          </p:cNvSpPr>
          <p:nvPr>
            <p:ph type="ctrTitle"/>
          </p:nvPr>
        </p:nvSpPr>
        <p:spPr>
          <a:xfrm>
            <a:off x="4875129" y="3885029"/>
            <a:ext cx="4007894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rgbClr val="351C75"/>
                </a:solidFill>
              </a:rPr>
              <a:t>Large scale annotation of medical images by crowd at lower costs</a:t>
            </a:r>
            <a:endParaRPr sz="1400">
              <a:solidFill>
                <a:srgbClr val="351C75"/>
              </a:solidFill>
            </a:endParaRPr>
          </a:p>
        </p:txBody>
      </p:sp>
      <p:sp>
        <p:nvSpPr>
          <p:cNvPr id="640" name="Google Shape;640;p34"/>
          <p:cNvSpPr/>
          <p:nvPr/>
        </p:nvSpPr>
        <p:spPr>
          <a:xfrm>
            <a:off x="4252850" y="1578845"/>
            <a:ext cx="445500" cy="44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4"/>
          <p:cNvSpPr/>
          <p:nvPr/>
        </p:nvSpPr>
        <p:spPr>
          <a:xfrm>
            <a:off x="4253100" y="2770757"/>
            <a:ext cx="445500" cy="44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4"/>
          <p:cNvSpPr/>
          <p:nvPr/>
        </p:nvSpPr>
        <p:spPr>
          <a:xfrm>
            <a:off x="4253100" y="3941397"/>
            <a:ext cx="445500" cy="44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" name="Google Shape;643;p34"/>
          <p:cNvGrpSpPr/>
          <p:nvPr/>
        </p:nvGrpSpPr>
        <p:grpSpPr>
          <a:xfrm>
            <a:off x="4351689" y="2856137"/>
            <a:ext cx="247880" cy="237623"/>
            <a:chOff x="4176000" y="2146950"/>
            <a:chExt cx="324450" cy="311025"/>
          </a:xfrm>
        </p:grpSpPr>
        <p:sp>
          <p:nvSpPr>
            <p:cNvPr id="644" name="Google Shape;644;p34"/>
            <p:cNvSpPr/>
            <p:nvPr/>
          </p:nvSpPr>
          <p:spPr>
            <a:xfrm>
              <a:off x="4256750" y="2146950"/>
              <a:ext cx="162875" cy="90250"/>
            </a:xfrm>
            <a:custGeom>
              <a:avLst/>
              <a:gdLst/>
              <a:ahLst/>
              <a:cxnLst/>
              <a:rect l="l" t="t" r="r" b="b"/>
              <a:pathLst>
                <a:path w="6515" h="3610" extrusionOk="0">
                  <a:moveTo>
                    <a:pt x="1758" y="1"/>
                  </a:moveTo>
                  <a:cubicBezTo>
                    <a:pt x="787" y="1"/>
                    <a:pt x="1" y="787"/>
                    <a:pt x="1" y="1758"/>
                  </a:cubicBezTo>
                  <a:lnTo>
                    <a:pt x="1" y="2617"/>
                  </a:lnTo>
                  <a:lnTo>
                    <a:pt x="8" y="2617"/>
                  </a:lnTo>
                  <a:lnTo>
                    <a:pt x="8" y="3606"/>
                  </a:lnTo>
                  <a:lnTo>
                    <a:pt x="982" y="3606"/>
                  </a:lnTo>
                  <a:lnTo>
                    <a:pt x="982" y="1758"/>
                  </a:lnTo>
                  <a:cubicBezTo>
                    <a:pt x="982" y="1329"/>
                    <a:pt x="1332" y="979"/>
                    <a:pt x="1762" y="979"/>
                  </a:cubicBezTo>
                  <a:lnTo>
                    <a:pt x="4757" y="979"/>
                  </a:lnTo>
                  <a:cubicBezTo>
                    <a:pt x="5190" y="979"/>
                    <a:pt x="5540" y="1329"/>
                    <a:pt x="5540" y="1758"/>
                  </a:cubicBezTo>
                  <a:lnTo>
                    <a:pt x="5540" y="3609"/>
                  </a:lnTo>
                  <a:lnTo>
                    <a:pt x="6514" y="3609"/>
                  </a:lnTo>
                  <a:lnTo>
                    <a:pt x="6514" y="1758"/>
                  </a:lnTo>
                  <a:cubicBezTo>
                    <a:pt x="6514" y="787"/>
                    <a:pt x="5728" y="1"/>
                    <a:pt x="4757" y="1"/>
                  </a:cubicBezTo>
                  <a:close/>
                </a:path>
              </a:pathLst>
            </a:custGeom>
            <a:solidFill>
              <a:srgbClr val="597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4256850" y="2212350"/>
              <a:ext cx="24375" cy="24750"/>
            </a:xfrm>
            <a:custGeom>
              <a:avLst/>
              <a:gdLst/>
              <a:ahLst/>
              <a:cxnLst/>
              <a:rect l="l" t="t" r="r" b="b"/>
              <a:pathLst>
                <a:path w="975" h="990" extrusionOk="0">
                  <a:moveTo>
                    <a:pt x="246" y="1"/>
                  </a:moveTo>
                  <a:cubicBezTo>
                    <a:pt x="163" y="1"/>
                    <a:pt x="80" y="1"/>
                    <a:pt x="0" y="8"/>
                  </a:cubicBezTo>
                  <a:lnTo>
                    <a:pt x="0" y="990"/>
                  </a:lnTo>
                  <a:lnTo>
                    <a:pt x="975" y="990"/>
                  </a:lnTo>
                  <a:lnTo>
                    <a:pt x="971" y="1"/>
                  </a:lnTo>
                  <a:close/>
                </a:path>
              </a:pathLst>
            </a:custGeom>
            <a:solidFill>
              <a:srgbClr val="304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4395250" y="2212350"/>
              <a:ext cx="24375" cy="24950"/>
            </a:xfrm>
            <a:custGeom>
              <a:avLst/>
              <a:gdLst/>
              <a:ahLst/>
              <a:cxnLst/>
              <a:rect l="l" t="t" r="r" b="b"/>
              <a:pathLst>
                <a:path w="975" h="998" extrusionOk="0">
                  <a:moveTo>
                    <a:pt x="0" y="1"/>
                  </a:moveTo>
                  <a:lnTo>
                    <a:pt x="0" y="997"/>
                  </a:lnTo>
                  <a:lnTo>
                    <a:pt x="974" y="997"/>
                  </a:lnTo>
                  <a:lnTo>
                    <a:pt x="974" y="8"/>
                  </a:lnTo>
                  <a:cubicBezTo>
                    <a:pt x="895" y="1"/>
                    <a:pt x="812" y="1"/>
                    <a:pt x="729" y="1"/>
                  </a:cubicBezTo>
                  <a:close/>
                </a:path>
              </a:pathLst>
            </a:custGeom>
            <a:solidFill>
              <a:srgbClr val="304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4176100" y="2237075"/>
              <a:ext cx="324350" cy="220900"/>
            </a:xfrm>
            <a:custGeom>
              <a:avLst/>
              <a:gdLst/>
              <a:ahLst/>
              <a:cxnLst/>
              <a:rect l="l" t="t" r="r" b="b"/>
              <a:pathLst>
                <a:path w="12974" h="8836" extrusionOk="0">
                  <a:moveTo>
                    <a:pt x="3472" y="1"/>
                  </a:moveTo>
                  <a:cubicBezTo>
                    <a:pt x="1556" y="1"/>
                    <a:pt x="0" y="1556"/>
                    <a:pt x="0" y="3472"/>
                  </a:cubicBezTo>
                  <a:lnTo>
                    <a:pt x="0" y="8110"/>
                  </a:lnTo>
                  <a:cubicBezTo>
                    <a:pt x="0" y="8510"/>
                    <a:pt x="322" y="8835"/>
                    <a:pt x="722" y="8835"/>
                  </a:cubicBezTo>
                  <a:lnTo>
                    <a:pt x="12249" y="8835"/>
                  </a:lnTo>
                  <a:cubicBezTo>
                    <a:pt x="12649" y="8835"/>
                    <a:pt x="12974" y="8510"/>
                    <a:pt x="12974" y="8110"/>
                  </a:cubicBezTo>
                  <a:lnTo>
                    <a:pt x="12974" y="3472"/>
                  </a:lnTo>
                  <a:cubicBezTo>
                    <a:pt x="12974" y="1556"/>
                    <a:pt x="11419" y="1"/>
                    <a:pt x="9499" y="1"/>
                  </a:cubicBezTo>
                  <a:close/>
                </a:path>
              </a:pathLst>
            </a:custGeom>
            <a:solidFill>
              <a:srgbClr val="314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4375200" y="2237075"/>
              <a:ext cx="125250" cy="220900"/>
            </a:xfrm>
            <a:custGeom>
              <a:avLst/>
              <a:gdLst/>
              <a:ahLst/>
              <a:cxnLst/>
              <a:rect l="l" t="t" r="r" b="b"/>
              <a:pathLst>
                <a:path w="5010" h="8836" extrusionOk="0">
                  <a:moveTo>
                    <a:pt x="8" y="1"/>
                  </a:moveTo>
                  <a:cubicBezTo>
                    <a:pt x="5" y="1"/>
                    <a:pt x="3" y="1"/>
                    <a:pt x="1" y="1"/>
                  </a:cubicBezTo>
                  <a:lnTo>
                    <a:pt x="14" y="1"/>
                  </a:lnTo>
                  <a:cubicBezTo>
                    <a:pt x="12" y="1"/>
                    <a:pt x="10" y="1"/>
                    <a:pt x="8" y="1"/>
                  </a:cubicBezTo>
                  <a:close/>
                  <a:moveTo>
                    <a:pt x="14" y="1"/>
                  </a:moveTo>
                  <a:cubicBezTo>
                    <a:pt x="1932" y="4"/>
                    <a:pt x="3480" y="1561"/>
                    <a:pt x="3480" y="3480"/>
                  </a:cubicBezTo>
                  <a:lnTo>
                    <a:pt x="3480" y="8081"/>
                  </a:lnTo>
                  <a:cubicBezTo>
                    <a:pt x="3480" y="8496"/>
                    <a:pt x="3144" y="8835"/>
                    <a:pt x="2726" y="8835"/>
                  </a:cubicBezTo>
                  <a:lnTo>
                    <a:pt x="4256" y="8835"/>
                  </a:lnTo>
                  <a:cubicBezTo>
                    <a:pt x="4674" y="8835"/>
                    <a:pt x="5010" y="8496"/>
                    <a:pt x="5010" y="8081"/>
                  </a:cubicBezTo>
                  <a:lnTo>
                    <a:pt x="5010" y="3476"/>
                  </a:lnTo>
                  <a:cubicBezTo>
                    <a:pt x="5006" y="1556"/>
                    <a:pt x="3451" y="1"/>
                    <a:pt x="1531" y="1"/>
                  </a:cubicBezTo>
                  <a:close/>
                </a:path>
              </a:pathLst>
            </a:custGeom>
            <a:solidFill>
              <a:srgbClr val="314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4176000" y="2415075"/>
              <a:ext cx="324375" cy="42900"/>
            </a:xfrm>
            <a:custGeom>
              <a:avLst/>
              <a:gdLst/>
              <a:ahLst/>
              <a:cxnLst/>
              <a:rect l="l" t="t" r="r" b="b"/>
              <a:pathLst>
                <a:path w="12975" h="1716" extrusionOk="0">
                  <a:moveTo>
                    <a:pt x="1" y="1"/>
                  </a:moveTo>
                  <a:lnTo>
                    <a:pt x="1" y="961"/>
                  </a:lnTo>
                  <a:cubicBezTo>
                    <a:pt x="1" y="1376"/>
                    <a:pt x="336" y="1715"/>
                    <a:pt x="755" y="1715"/>
                  </a:cubicBezTo>
                  <a:lnTo>
                    <a:pt x="12220" y="1715"/>
                  </a:lnTo>
                  <a:cubicBezTo>
                    <a:pt x="12639" y="1715"/>
                    <a:pt x="12974" y="1376"/>
                    <a:pt x="12974" y="961"/>
                  </a:cubicBezTo>
                  <a:lnTo>
                    <a:pt x="12974" y="1"/>
                  </a:lnTo>
                  <a:close/>
                </a:path>
              </a:pathLst>
            </a:custGeom>
            <a:solidFill>
              <a:srgbClr val="6D8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4443225" y="2415075"/>
              <a:ext cx="57150" cy="42900"/>
            </a:xfrm>
            <a:custGeom>
              <a:avLst/>
              <a:gdLst/>
              <a:ahLst/>
              <a:cxnLst/>
              <a:rect l="l" t="t" r="r" b="b"/>
              <a:pathLst>
                <a:path w="2286" h="1716" extrusionOk="0">
                  <a:moveTo>
                    <a:pt x="759" y="1"/>
                  </a:moveTo>
                  <a:lnTo>
                    <a:pt x="759" y="961"/>
                  </a:lnTo>
                  <a:cubicBezTo>
                    <a:pt x="755" y="1376"/>
                    <a:pt x="420" y="1715"/>
                    <a:pt x="1" y="1715"/>
                  </a:cubicBezTo>
                  <a:lnTo>
                    <a:pt x="1531" y="1715"/>
                  </a:lnTo>
                  <a:cubicBezTo>
                    <a:pt x="1950" y="1715"/>
                    <a:pt x="2285" y="1376"/>
                    <a:pt x="2285" y="961"/>
                  </a:cubicBezTo>
                  <a:lnTo>
                    <a:pt x="2285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4286425" y="2280575"/>
              <a:ext cx="103600" cy="103500"/>
            </a:xfrm>
            <a:custGeom>
              <a:avLst/>
              <a:gdLst/>
              <a:ahLst/>
              <a:cxnLst/>
              <a:rect l="l" t="t" r="r" b="b"/>
              <a:pathLst>
                <a:path w="4144" h="4140" extrusionOk="0">
                  <a:moveTo>
                    <a:pt x="1722" y="0"/>
                  </a:moveTo>
                  <a:cubicBezTo>
                    <a:pt x="1491" y="0"/>
                    <a:pt x="1307" y="188"/>
                    <a:pt x="1307" y="415"/>
                  </a:cubicBezTo>
                  <a:lnTo>
                    <a:pt x="1307" y="1307"/>
                  </a:lnTo>
                  <a:lnTo>
                    <a:pt x="416" y="1307"/>
                  </a:lnTo>
                  <a:cubicBezTo>
                    <a:pt x="189" y="1307"/>
                    <a:pt x="5" y="1491"/>
                    <a:pt x="1" y="1718"/>
                  </a:cubicBezTo>
                  <a:lnTo>
                    <a:pt x="1" y="2422"/>
                  </a:lnTo>
                  <a:cubicBezTo>
                    <a:pt x="5" y="2649"/>
                    <a:pt x="189" y="2837"/>
                    <a:pt x="416" y="2837"/>
                  </a:cubicBezTo>
                  <a:lnTo>
                    <a:pt x="1307" y="2837"/>
                  </a:lnTo>
                  <a:lnTo>
                    <a:pt x="1307" y="3728"/>
                  </a:lnTo>
                  <a:cubicBezTo>
                    <a:pt x="1307" y="3955"/>
                    <a:pt x="1491" y="4139"/>
                    <a:pt x="1722" y="4139"/>
                  </a:cubicBezTo>
                  <a:lnTo>
                    <a:pt x="2422" y="4139"/>
                  </a:lnTo>
                  <a:cubicBezTo>
                    <a:pt x="2653" y="4139"/>
                    <a:pt x="2837" y="3955"/>
                    <a:pt x="2837" y="3728"/>
                  </a:cubicBezTo>
                  <a:lnTo>
                    <a:pt x="2837" y="2837"/>
                  </a:lnTo>
                  <a:lnTo>
                    <a:pt x="3729" y="2837"/>
                  </a:lnTo>
                  <a:cubicBezTo>
                    <a:pt x="3956" y="2833"/>
                    <a:pt x="4140" y="2649"/>
                    <a:pt x="4144" y="2422"/>
                  </a:cubicBezTo>
                  <a:lnTo>
                    <a:pt x="4144" y="1722"/>
                  </a:lnTo>
                  <a:cubicBezTo>
                    <a:pt x="4140" y="1491"/>
                    <a:pt x="3956" y="1307"/>
                    <a:pt x="3729" y="1307"/>
                  </a:cubicBezTo>
                  <a:lnTo>
                    <a:pt x="2837" y="1307"/>
                  </a:lnTo>
                  <a:lnTo>
                    <a:pt x="2837" y="415"/>
                  </a:lnTo>
                  <a:cubicBezTo>
                    <a:pt x="2837" y="188"/>
                    <a:pt x="2653" y="0"/>
                    <a:pt x="2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p34"/>
          <p:cNvGrpSpPr/>
          <p:nvPr/>
        </p:nvGrpSpPr>
        <p:grpSpPr>
          <a:xfrm>
            <a:off x="4391444" y="4021200"/>
            <a:ext cx="168833" cy="274116"/>
            <a:chOff x="4245300" y="2705850"/>
            <a:chExt cx="199850" cy="324475"/>
          </a:xfrm>
        </p:grpSpPr>
        <p:sp>
          <p:nvSpPr>
            <p:cNvPr id="653" name="Google Shape;653;p34"/>
            <p:cNvSpPr/>
            <p:nvPr/>
          </p:nvSpPr>
          <p:spPr>
            <a:xfrm>
              <a:off x="4245300" y="2789400"/>
              <a:ext cx="199850" cy="240925"/>
            </a:xfrm>
            <a:custGeom>
              <a:avLst/>
              <a:gdLst/>
              <a:ahLst/>
              <a:cxnLst/>
              <a:rect l="l" t="t" r="r" b="b"/>
              <a:pathLst>
                <a:path w="7994" h="9637" extrusionOk="0">
                  <a:moveTo>
                    <a:pt x="798" y="1"/>
                  </a:moveTo>
                  <a:cubicBezTo>
                    <a:pt x="358" y="1"/>
                    <a:pt x="0" y="358"/>
                    <a:pt x="0" y="798"/>
                  </a:cubicBezTo>
                  <a:lnTo>
                    <a:pt x="0" y="8835"/>
                  </a:lnTo>
                  <a:cubicBezTo>
                    <a:pt x="0" y="9279"/>
                    <a:pt x="358" y="9636"/>
                    <a:pt x="798" y="9636"/>
                  </a:cubicBezTo>
                  <a:lnTo>
                    <a:pt x="7193" y="9636"/>
                  </a:lnTo>
                  <a:cubicBezTo>
                    <a:pt x="7637" y="9636"/>
                    <a:pt x="7994" y="9279"/>
                    <a:pt x="7994" y="8835"/>
                  </a:cubicBezTo>
                  <a:lnTo>
                    <a:pt x="7994" y="798"/>
                  </a:lnTo>
                  <a:cubicBezTo>
                    <a:pt x="7994" y="358"/>
                    <a:pt x="7637" y="1"/>
                    <a:pt x="7193" y="1"/>
                  </a:cubicBezTo>
                  <a:close/>
                </a:path>
              </a:pathLst>
            </a:custGeom>
            <a:solidFill>
              <a:srgbClr val="AFE0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4390550" y="2789400"/>
              <a:ext cx="54525" cy="240825"/>
            </a:xfrm>
            <a:custGeom>
              <a:avLst/>
              <a:gdLst/>
              <a:ahLst/>
              <a:cxnLst/>
              <a:rect l="l" t="t" r="r" b="b"/>
              <a:pathLst>
                <a:path w="2181" h="9633" extrusionOk="0">
                  <a:moveTo>
                    <a:pt x="0" y="1"/>
                  </a:moveTo>
                  <a:cubicBezTo>
                    <a:pt x="459" y="1"/>
                    <a:pt x="830" y="372"/>
                    <a:pt x="830" y="831"/>
                  </a:cubicBezTo>
                  <a:lnTo>
                    <a:pt x="830" y="8802"/>
                  </a:lnTo>
                  <a:cubicBezTo>
                    <a:pt x="830" y="9261"/>
                    <a:pt x="459" y="9632"/>
                    <a:pt x="0" y="9632"/>
                  </a:cubicBezTo>
                  <a:lnTo>
                    <a:pt x="1350" y="9632"/>
                  </a:lnTo>
                  <a:cubicBezTo>
                    <a:pt x="1808" y="9632"/>
                    <a:pt x="2180" y="9261"/>
                    <a:pt x="2180" y="8802"/>
                  </a:cubicBezTo>
                  <a:lnTo>
                    <a:pt x="2180" y="831"/>
                  </a:lnTo>
                  <a:cubicBezTo>
                    <a:pt x="2180" y="372"/>
                    <a:pt x="1808" y="1"/>
                    <a:pt x="1350" y="1"/>
                  </a:cubicBezTo>
                  <a:close/>
                </a:path>
              </a:pathLst>
            </a:custGeom>
            <a:solidFill>
              <a:srgbClr val="9A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4290500" y="2767850"/>
              <a:ext cx="109450" cy="21575"/>
            </a:xfrm>
            <a:custGeom>
              <a:avLst/>
              <a:gdLst/>
              <a:ahLst/>
              <a:cxnLst/>
              <a:rect l="l" t="t" r="r" b="b"/>
              <a:pathLst>
                <a:path w="4378" h="863" extrusionOk="0">
                  <a:moveTo>
                    <a:pt x="0" y="0"/>
                  </a:moveTo>
                  <a:lnTo>
                    <a:pt x="0" y="863"/>
                  </a:lnTo>
                  <a:lnTo>
                    <a:pt x="4378" y="86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4290500" y="2767850"/>
              <a:ext cx="109450" cy="21575"/>
            </a:xfrm>
            <a:custGeom>
              <a:avLst/>
              <a:gdLst/>
              <a:ahLst/>
              <a:cxnLst/>
              <a:rect l="l" t="t" r="r" b="b"/>
              <a:pathLst>
                <a:path w="4378" h="863" extrusionOk="0">
                  <a:moveTo>
                    <a:pt x="0" y="0"/>
                  </a:moveTo>
                  <a:lnTo>
                    <a:pt x="0" y="863"/>
                  </a:lnTo>
                  <a:lnTo>
                    <a:pt x="4378" y="86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4366900" y="2767850"/>
              <a:ext cx="33050" cy="21575"/>
            </a:xfrm>
            <a:custGeom>
              <a:avLst/>
              <a:gdLst/>
              <a:ahLst/>
              <a:cxnLst/>
              <a:rect l="l" t="t" r="r" b="b"/>
              <a:pathLst>
                <a:path w="1322" h="863" extrusionOk="0">
                  <a:moveTo>
                    <a:pt x="1" y="0"/>
                  </a:moveTo>
                  <a:lnTo>
                    <a:pt x="1" y="863"/>
                  </a:lnTo>
                  <a:lnTo>
                    <a:pt x="1322" y="863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7E9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4267675" y="2705850"/>
              <a:ext cx="155025" cy="62025"/>
            </a:xfrm>
            <a:custGeom>
              <a:avLst/>
              <a:gdLst/>
              <a:ahLst/>
              <a:cxnLst/>
              <a:rect l="l" t="t" r="r" b="b"/>
              <a:pathLst>
                <a:path w="6201" h="2481" extrusionOk="0">
                  <a:moveTo>
                    <a:pt x="426" y="1"/>
                  </a:moveTo>
                  <a:cubicBezTo>
                    <a:pt x="192" y="1"/>
                    <a:pt x="0" y="189"/>
                    <a:pt x="0" y="427"/>
                  </a:cubicBezTo>
                  <a:lnTo>
                    <a:pt x="0" y="2054"/>
                  </a:lnTo>
                  <a:cubicBezTo>
                    <a:pt x="0" y="2289"/>
                    <a:pt x="192" y="2480"/>
                    <a:pt x="426" y="2480"/>
                  </a:cubicBezTo>
                  <a:lnTo>
                    <a:pt x="5774" y="2480"/>
                  </a:lnTo>
                  <a:cubicBezTo>
                    <a:pt x="6009" y="2480"/>
                    <a:pt x="6200" y="2289"/>
                    <a:pt x="6197" y="2054"/>
                  </a:cubicBezTo>
                  <a:lnTo>
                    <a:pt x="6197" y="427"/>
                  </a:lnTo>
                  <a:cubicBezTo>
                    <a:pt x="6200" y="189"/>
                    <a:pt x="6009" y="1"/>
                    <a:pt x="5774" y="1"/>
                  </a:cubicBezTo>
                  <a:close/>
                </a:path>
              </a:pathLst>
            </a:custGeom>
            <a:solidFill>
              <a:srgbClr val="AFE0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4383050" y="2705850"/>
              <a:ext cx="39550" cy="62025"/>
            </a:xfrm>
            <a:custGeom>
              <a:avLst/>
              <a:gdLst/>
              <a:ahLst/>
              <a:cxnLst/>
              <a:rect l="l" t="t" r="r" b="b"/>
              <a:pathLst>
                <a:path w="1582" h="2481" extrusionOk="0">
                  <a:moveTo>
                    <a:pt x="1" y="1"/>
                  </a:moveTo>
                  <a:lnTo>
                    <a:pt x="1" y="2480"/>
                  </a:lnTo>
                  <a:lnTo>
                    <a:pt x="1141" y="2480"/>
                  </a:lnTo>
                  <a:cubicBezTo>
                    <a:pt x="1387" y="2480"/>
                    <a:pt x="1582" y="2282"/>
                    <a:pt x="1582" y="2040"/>
                  </a:cubicBezTo>
                  <a:lnTo>
                    <a:pt x="1582" y="445"/>
                  </a:lnTo>
                  <a:cubicBezTo>
                    <a:pt x="1582" y="199"/>
                    <a:pt x="1387" y="5"/>
                    <a:pt x="1141" y="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AD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4276775" y="2825400"/>
              <a:ext cx="136800" cy="168925"/>
            </a:xfrm>
            <a:custGeom>
              <a:avLst/>
              <a:gdLst/>
              <a:ahLst/>
              <a:cxnLst/>
              <a:rect l="l" t="t" r="r" b="b"/>
              <a:pathLst>
                <a:path w="5472" h="6757" extrusionOk="0">
                  <a:moveTo>
                    <a:pt x="329" y="1"/>
                  </a:moveTo>
                  <a:cubicBezTo>
                    <a:pt x="145" y="1"/>
                    <a:pt x="1" y="149"/>
                    <a:pt x="1" y="329"/>
                  </a:cubicBezTo>
                  <a:lnTo>
                    <a:pt x="1" y="6428"/>
                  </a:lnTo>
                  <a:cubicBezTo>
                    <a:pt x="1" y="6608"/>
                    <a:pt x="145" y="6756"/>
                    <a:pt x="329" y="6756"/>
                  </a:cubicBezTo>
                  <a:lnTo>
                    <a:pt x="5143" y="6756"/>
                  </a:lnTo>
                  <a:cubicBezTo>
                    <a:pt x="5324" y="6756"/>
                    <a:pt x="5472" y="6608"/>
                    <a:pt x="5472" y="6428"/>
                  </a:cubicBezTo>
                  <a:lnTo>
                    <a:pt x="5472" y="329"/>
                  </a:lnTo>
                  <a:cubicBezTo>
                    <a:pt x="5472" y="149"/>
                    <a:pt x="5324" y="1"/>
                    <a:pt x="5143" y="1"/>
                  </a:cubicBezTo>
                  <a:close/>
                </a:path>
              </a:pathLst>
            </a:custGeom>
            <a:solidFill>
              <a:srgbClr val="3548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4373950" y="2825400"/>
              <a:ext cx="39725" cy="169000"/>
            </a:xfrm>
            <a:custGeom>
              <a:avLst/>
              <a:gdLst/>
              <a:ahLst/>
              <a:cxnLst/>
              <a:rect l="l" t="t" r="r" b="b"/>
              <a:pathLst>
                <a:path w="1589" h="6760" extrusionOk="0">
                  <a:moveTo>
                    <a:pt x="1263" y="1"/>
                  </a:moveTo>
                  <a:cubicBezTo>
                    <a:pt x="1261" y="1"/>
                    <a:pt x="1258" y="1"/>
                    <a:pt x="1256" y="1"/>
                  </a:cubicBezTo>
                  <a:lnTo>
                    <a:pt x="0" y="1"/>
                  </a:lnTo>
                  <a:lnTo>
                    <a:pt x="0" y="6760"/>
                  </a:lnTo>
                  <a:lnTo>
                    <a:pt x="1256" y="6760"/>
                  </a:lnTo>
                  <a:cubicBezTo>
                    <a:pt x="1437" y="6760"/>
                    <a:pt x="1585" y="6612"/>
                    <a:pt x="1585" y="6428"/>
                  </a:cubicBezTo>
                  <a:lnTo>
                    <a:pt x="1585" y="333"/>
                  </a:lnTo>
                  <a:cubicBezTo>
                    <a:pt x="1588" y="151"/>
                    <a:pt x="1440" y="1"/>
                    <a:pt x="1263" y="1"/>
                  </a:cubicBezTo>
                  <a:close/>
                </a:path>
              </a:pathLst>
            </a:custGeom>
            <a:solidFill>
              <a:srgbClr val="153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4294925" y="2863200"/>
              <a:ext cx="96900" cy="93250"/>
            </a:xfrm>
            <a:custGeom>
              <a:avLst/>
              <a:gdLst/>
              <a:ahLst/>
              <a:cxnLst/>
              <a:rect l="l" t="t" r="r" b="b"/>
              <a:pathLst>
                <a:path w="3876" h="3730" extrusionOk="0">
                  <a:moveTo>
                    <a:pt x="2014" y="1"/>
                  </a:moveTo>
                  <a:cubicBezTo>
                    <a:pt x="1260" y="1"/>
                    <a:pt x="578" y="455"/>
                    <a:pt x="289" y="1152"/>
                  </a:cubicBezTo>
                  <a:cubicBezTo>
                    <a:pt x="0" y="1848"/>
                    <a:pt x="159" y="2649"/>
                    <a:pt x="693" y="3184"/>
                  </a:cubicBezTo>
                  <a:cubicBezTo>
                    <a:pt x="1050" y="3541"/>
                    <a:pt x="1527" y="3730"/>
                    <a:pt x="2011" y="3730"/>
                  </a:cubicBezTo>
                  <a:cubicBezTo>
                    <a:pt x="2252" y="3730"/>
                    <a:pt x="2494" y="3683"/>
                    <a:pt x="2725" y="3588"/>
                  </a:cubicBezTo>
                  <a:cubicBezTo>
                    <a:pt x="3421" y="3299"/>
                    <a:pt x="3876" y="2621"/>
                    <a:pt x="3876" y="1866"/>
                  </a:cubicBezTo>
                  <a:cubicBezTo>
                    <a:pt x="3876" y="834"/>
                    <a:pt x="3042" y="1"/>
                    <a:pt x="2014" y="1"/>
                  </a:cubicBezTo>
                  <a:close/>
                </a:path>
              </a:pathLst>
            </a:custGeom>
            <a:solidFill>
              <a:srgbClr val="6D8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4304575" y="2869250"/>
              <a:ext cx="95375" cy="87250"/>
            </a:xfrm>
            <a:custGeom>
              <a:avLst/>
              <a:gdLst/>
              <a:ahLst/>
              <a:cxnLst/>
              <a:rect l="l" t="t" r="r" b="b"/>
              <a:pathLst>
                <a:path w="3815" h="3490" extrusionOk="0">
                  <a:moveTo>
                    <a:pt x="2544" y="0"/>
                  </a:moveTo>
                  <a:lnTo>
                    <a:pt x="2544" y="0"/>
                  </a:lnTo>
                  <a:cubicBezTo>
                    <a:pt x="3245" y="1242"/>
                    <a:pt x="2346" y="2783"/>
                    <a:pt x="921" y="2783"/>
                  </a:cubicBezTo>
                  <a:cubicBezTo>
                    <a:pt x="599" y="2783"/>
                    <a:pt x="282" y="2700"/>
                    <a:pt x="0" y="2541"/>
                  </a:cubicBezTo>
                  <a:lnTo>
                    <a:pt x="0" y="2541"/>
                  </a:lnTo>
                  <a:cubicBezTo>
                    <a:pt x="352" y="3161"/>
                    <a:pt x="986" y="3489"/>
                    <a:pt x="1628" y="3489"/>
                  </a:cubicBezTo>
                  <a:cubicBezTo>
                    <a:pt x="2099" y="3489"/>
                    <a:pt x="2575" y="3312"/>
                    <a:pt x="2945" y="2942"/>
                  </a:cubicBezTo>
                  <a:cubicBezTo>
                    <a:pt x="3815" y="2072"/>
                    <a:pt x="3616" y="607"/>
                    <a:pt x="2544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4317200" y="2881975"/>
              <a:ext cx="55950" cy="55875"/>
            </a:xfrm>
            <a:custGeom>
              <a:avLst/>
              <a:gdLst/>
              <a:ahLst/>
              <a:cxnLst/>
              <a:rect l="l" t="t" r="r" b="b"/>
              <a:pathLst>
                <a:path w="2238" h="2235" extrusionOk="0">
                  <a:moveTo>
                    <a:pt x="1119" y="0"/>
                  </a:moveTo>
                  <a:cubicBezTo>
                    <a:pt x="975" y="0"/>
                    <a:pt x="856" y="116"/>
                    <a:pt x="859" y="260"/>
                  </a:cubicBezTo>
                  <a:lnTo>
                    <a:pt x="859" y="856"/>
                  </a:lnTo>
                  <a:lnTo>
                    <a:pt x="264" y="856"/>
                  </a:lnTo>
                  <a:cubicBezTo>
                    <a:pt x="120" y="856"/>
                    <a:pt x="1" y="971"/>
                    <a:pt x="1" y="1119"/>
                  </a:cubicBezTo>
                  <a:cubicBezTo>
                    <a:pt x="1" y="1263"/>
                    <a:pt x="120" y="1379"/>
                    <a:pt x="264" y="1379"/>
                  </a:cubicBezTo>
                  <a:lnTo>
                    <a:pt x="859" y="1379"/>
                  </a:lnTo>
                  <a:lnTo>
                    <a:pt x="859" y="1974"/>
                  </a:lnTo>
                  <a:cubicBezTo>
                    <a:pt x="856" y="2119"/>
                    <a:pt x="975" y="2234"/>
                    <a:pt x="1119" y="2234"/>
                  </a:cubicBezTo>
                  <a:cubicBezTo>
                    <a:pt x="1264" y="2234"/>
                    <a:pt x="1383" y="2119"/>
                    <a:pt x="1383" y="1974"/>
                  </a:cubicBezTo>
                  <a:lnTo>
                    <a:pt x="1383" y="1379"/>
                  </a:lnTo>
                  <a:lnTo>
                    <a:pt x="1975" y="1379"/>
                  </a:lnTo>
                  <a:cubicBezTo>
                    <a:pt x="2122" y="1379"/>
                    <a:pt x="2238" y="1263"/>
                    <a:pt x="2238" y="1119"/>
                  </a:cubicBezTo>
                  <a:cubicBezTo>
                    <a:pt x="2238" y="971"/>
                    <a:pt x="2122" y="856"/>
                    <a:pt x="1975" y="856"/>
                  </a:cubicBezTo>
                  <a:lnTo>
                    <a:pt x="1383" y="856"/>
                  </a:lnTo>
                  <a:lnTo>
                    <a:pt x="1383" y="260"/>
                  </a:lnTo>
                  <a:cubicBezTo>
                    <a:pt x="1383" y="116"/>
                    <a:pt x="1264" y="0"/>
                    <a:pt x="1119" y="0"/>
                  </a:cubicBezTo>
                  <a:close/>
                </a:path>
              </a:pathLst>
            </a:custGeom>
            <a:solidFill>
              <a:srgbClr val="304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4298975" y="2705850"/>
              <a:ext cx="13200" cy="62025"/>
            </a:xfrm>
            <a:custGeom>
              <a:avLst/>
              <a:gdLst/>
              <a:ahLst/>
              <a:cxnLst/>
              <a:rect l="l" t="t" r="r" b="b"/>
              <a:pathLst>
                <a:path w="528" h="2481" extrusionOk="0">
                  <a:moveTo>
                    <a:pt x="527" y="1"/>
                  </a:moveTo>
                  <a:lnTo>
                    <a:pt x="1" y="5"/>
                  </a:lnTo>
                  <a:lnTo>
                    <a:pt x="1" y="2426"/>
                  </a:lnTo>
                  <a:cubicBezTo>
                    <a:pt x="1" y="2444"/>
                    <a:pt x="1" y="2462"/>
                    <a:pt x="4" y="2480"/>
                  </a:cubicBezTo>
                  <a:lnTo>
                    <a:pt x="520" y="2480"/>
                  </a:lnTo>
                  <a:cubicBezTo>
                    <a:pt x="524" y="2462"/>
                    <a:pt x="527" y="2444"/>
                    <a:pt x="527" y="242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rgbClr val="3B5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4338400" y="2705850"/>
              <a:ext cx="13300" cy="61925"/>
            </a:xfrm>
            <a:custGeom>
              <a:avLst/>
              <a:gdLst/>
              <a:ahLst/>
              <a:cxnLst/>
              <a:rect l="l" t="t" r="r" b="b"/>
              <a:pathLst>
                <a:path w="532" h="2477" extrusionOk="0">
                  <a:moveTo>
                    <a:pt x="4" y="1"/>
                  </a:moveTo>
                  <a:cubicBezTo>
                    <a:pt x="1" y="8"/>
                    <a:pt x="1" y="19"/>
                    <a:pt x="1" y="26"/>
                  </a:cubicBezTo>
                  <a:lnTo>
                    <a:pt x="1" y="2451"/>
                  </a:lnTo>
                  <a:cubicBezTo>
                    <a:pt x="1" y="2459"/>
                    <a:pt x="1" y="2469"/>
                    <a:pt x="4" y="2477"/>
                  </a:cubicBezTo>
                  <a:lnTo>
                    <a:pt x="527" y="2477"/>
                  </a:lnTo>
                  <a:cubicBezTo>
                    <a:pt x="531" y="2469"/>
                    <a:pt x="531" y="2459"/>
                    <a:pt x="531" y="2451"/>
                  </a:cubicBezTo>
                  <a:lnTo>
                    <a:pt x="531" y="26"/>
                  </a:lnTo>
                  <a:cubicBezTo>
                    <a:pt x="531" y="19"/>
                    <a:pt x="531" y="8"/>
                    <a:pt x="527" y="1"/>
                  </a:cubicBezTo>
                  <a:close/>
                </a:path>
              </a:pathLst>
            </a:custGeom>
            <a:solidFill>
              <a:srgbClr val="3B5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4378450" y="2705850"/>
              <a:ext cx="13200" cy="62025"/>
            </a:xfrm>
            <a:custGeom>
              <a:avLst/>
              <a:gdLst/>
              <a:ahLst/>
              <a:cxnLst/>
              <a:rect l="l" t="t" r="r" b="b"/>
              <a:pathLst>
                <a:path w="528" h="2481" extrusionOk="0">
                  <a:moveTo>
                    <a:pt x="528" y="1"/>
                  </a:moveTo>
                  <a:lnTo>
                    <a:pt x="1" y="5"/>
                  </a:lnTo>
                  <a:lnTo>
                    <a:pt x="1" y="2426"/>
                  </a:lnTo>
                  <a:cubicBezTo>
                    <a:pt x="1" y="2444"/>
                    <a:pt x="1" y="2462"/>
                    <a:pt x="5" y="2480"/>
                  </a:cubicBezTo>
                  <a:lnTo>
                    <a:pt x="521" y="2480"/>
                  </a:lnTo>
                  <a:cubicBezTo>
                    <a:pt x="524" y="2462"/>
                    <a:pt x="524" y="2444"/>
                    <a:pt x="528" y="2426"/>
                  </a:cubicBezTo>
                  <a:lnTo>
                    <a:pt x="528" y="1"/>
                  </a:lnTo>
                  <a:close/>
                </a:path>
              </a:pathLst>
            </a:custGeom>
            <a:solidFill>
              <a:srgbClr val="3B5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8" name="Google Shape;668;p34"/>
          <p:cNvGrpSpPr/>
          <p:nvPr/>
        </p:nvGrpSpPr>
        <p:grpSpPr>
          <a:xfrm>
            <a:off x="4372889" y="1704377"/>
            <a:ext cx="194412" cy="247580"/>
            <a:chOff x="4210750" y="1634250"/>
            <a:chExt cx="254800" cy="324525"/>
          </a:xfrm>
        </p:grpSpPr>
        <p:sp>
          <p:nvSpPr>
            <p:cNvPr id="669" name="Google Shape;669;p34"/>
            <p:cNvSpPr/>
            <p:nvPr/>
          </p:nvSpPr>
          <p:spPr>
            <a:xfrm>
              <a:off x="4210750" y="1649925"/>
              <a:ext cx="254800" cy="308850"/>
            </a:xfrm>
            <a:custGeom>
              <a:avLst/>
              <a:gdLst/>
              <a:ahLst/>
              <a:cxnLst/>
              <a:rect l="l" t="t" r="r" b="b"/>
              <a:pathLst>
                <a:path w="10192" h="12354" extrusionOk="0">
                  <a:moveTo>
                    <a:pt x="588" y="1"/>
                  </a:moveTo>
                  <a:cubicBezTo>
                    <a:pt x="264" y="1"/>
                    <a:pt x="0" y="264"/>
                    <a:pt x="0" y="586"/>
                  </a:cubicBezTo>
                  <a:lnTo>
                    <a:pt x="0" y="11766"/>
                  </a:lnTo>
                  <a:cubicBezTo>
                    <a:pt x="0" y="12090"/>
                    <a:pt x="264" y="12354"/>
                    <a:pt x="588" y="12354"/>
                  </a:cubicBezTo>
                  <a:lnTo>
                    <a:pt x="9607" y="12354"/>
                  </a:lnTo>
                  <a:cubicBezTo>
                    <a:pt x="9928" y="12354"/>
                    <a:pt x="10191" y="12090"/>
                    <a:pt x="10191" y="11766"/>
                  </a:cubicBezTo>
                  <a:lnTo>
                    <a:pt x="10191" y="586"/>
                  </a:lnTo>
                  <a:cubicBezTo>
                    <a:pt x="10191" y="264"/>
                    <a:pt x="9928" y="1"/>
                    <a:pt x="9607" y="1"/>
                  </a:cubicBezTo>
                  <a:close/>
                </a:path>
              </a:pathLst>
            </a:custGeom>
            <a:solidFill>
              <a:srgbClr val="6F8A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4406700" y="1649925"/>
              <a:ext cx="58850" cy="308850"/>
            </a:xfrm>
            <a:custGeom>
              <a:avLst/>
              <a:gdLst/>
              <a:ahLst/>
              <a:cxnLst/>
              <a:rect l="l" t="t" r="r" b="b"/>
              <a:pathLst>
                <a:path w="2354" h="12354" extrusionOk="0">
                  <a:moveTo>
                    <a:pt x="0" y="1"/>
                  </a:moveTo>
                  <a:cubicBezTo>
                    <a:pt x="325" y="1"/>
                    <a:pt x="589" y="264"/>
                    <a:pt x="589" y="586"/>
                  </a:cubicBezTo>
                  <a:lnTo>
                    <a:pt x="589" y="11766"/>
                  </a:lnTo>
                  <a:cubicBezTo>
                    <a:pt x="589" y="12090"/>
                    <a:pt x="325" y="12354"/>
                    <a:pt x="0" y="12354"/>
                  </a:cubicBezTo>
                  <a:lnTo>
                    <a:pt x="1769" y="12354"/>
                  </a:lnTo>
                  <a:cubicBezTo>
                    <a:pt x="2090" y="12354"/>
                    <a:pt x="2353" y="12090"/>
                    <a:pt x="2353" y="11766"/>
                  </a:cubicBezTo>
                  <a:lnTo>
                    <a:pt x="2353" y="586"/>
                  </a:lnTo>
                  <a:cubicBezTo>
                    <a:pt x="2353" y="264"/>
                    <a:pt x="2090" y="1"/>
                    <a:pt x="1769" y="1"/>
                  </a:cubicBezTo>
                  <a:close/>
                </a:path>
              </a:pathLst>
            </a:custGeom>
            <a:solidFill>
              <a:srgbClr val="51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4241950" y="1649925"/>
              <a:ext cx="192550" cy="280175"/>
            </a:xfrm>
            <a:custGeom>
              <a:avLst/>
              <a:gdLst/>
              <a:ahLst/>
              <a:cxnLst/>
              <a:rect l="l" t="t" r="r" b="b"/>
              <a:pathLst>
                <a:path w="7702" h="11207" extrusionOk="0">
                  <a:moveTo>
                    <a:pt x="1" y="1"/>
                  </a:moveTo>
                  <a:lnTo>
                    <a:pt x="1" y="11206"/>
                  </a:lnTo>
                  <a:lnTo>
                    <a:pt x="7702" y="11206"/>
                  </a:lnTo>
                  <a:lnTo>
                    <a:pt x="7702" y="1"/>
                  </a:lnTo>
                  <a:close/>
                </a:path>
              </a:pathLst>
            </a:custGeom>
            <a:solidFill>
              <a:srgbClr val="314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4241950" y="1649925"/>
              <a:ext cx="192550" cy="280175"/>
            </a:xfrm>
            <a:custGeom>
              <a:avLst/>
              <a:gdLst/>
              <a:ahLst/>
              <a:cxnLst/>
              <a:rect l="l" t="t" r="r" b="b"/>
              <a:pathLst>
                <a:path w="7702" h="11207" extrusionOk="0">
                  <a:moveTo>
                    <a:pt x="6601" y="1"/>
                  </a:moveTo>
                  <a:lnTo>
                    <a:pt x="6601" y="7042"/>
                  </a:lnTo>
                  <a:cubicBezTo>
                    <a:pt x="6601" y="8734"/>
                    <a:pt x="5230" y="10105"/>
                    <a:pt x="3541" y="10105"/>
                  </a:cubicBezTo>
                  <a:lnTo>
                    <a:pt x="1" y="10105"/>
                  </a:lnTo>
                  <a:lnTo>
                    <a:pt x="1" y="11206"/>
                  </a:lnTo>
                  <a:lnTo>
                    <a:pt x="7702" y="11206"/>
                  </a:lnTo>
                  <a:lnTo>
                    <a:pt x="7702" y="1"/>
                  </a:lnTo>
                  <a:close/>
                </a:path>
              </a:pathLst>
            </a:custGeom>
            <a:solidFill>
              <a:srgbClr val="314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4272100" y="1634250"/>
              <a:ext cx="132275" cy="64800"/>
            </a:xfrm>
            <a:custGeom>
              <a:avLst/>
              <a:gdLst/>
              <a:ahLst/>
              <a:cxnLst/>
              <a:rect l="l" t="t" r="r" b="b"/>
              <a:pathLst>
                <a:path w="5291" h="2592" extrusionOk="0">
                  <a:moveTo>
                    <a:pt x="422" y="0"/>
                  </a:moveTo>
                  <a:cubicBezTo>
                    <a:pt x="191" y="0"/>
                    <a:pt x="0" y="188"/>
                    <a:pt x="0" y="422"/>
                  </a:cubicBezTo>
                  <a:lnTo>
                    <a:pt x="0" y="1267"/>
                  </a:lnTo>
                  <a:cubicBezTo>
                    <a:pt x="0" y="1501"/>
                    <a:pt x="191" y="1689"/>
                    <a:pt x="422" y="1689"/>
                  </a:cubicBezTo>
                  <a:lnTo>
                    <a:pt x="1527" y="1689"/>
                  </a:lnTo>
                  <a:cubicBezTo>
                    <a:pt x="1527" y="2187"/>
                    <a:pt x="1931" y="2591"/>
                    <a:pt x="2429" y="2591"/>
                  </a:cubicBezTo>
                  <a:lnTo>
                    <a:pt x="2866" y="2591"/>
                  </a:lnTo>
                  <a:cubicBezTo>
                    <a:pt x="3364" y="2591"/>
                    <a:pt x="3768" y="2187"/>
                    <a:pt x="3764" y="1689"/>
                  </a:cubicBezTo>
                  <a:lnTo>
                    <a:pt x="4872" y="1689"/>
                  </a:lnTo>
                  <a:cubicBezTo>
                    <a:pt x="5103" y="1689"/>
                    <a:pt x="5291" y="1501"/>
                    <a:pt x="5291" y="1267"/>
                  </a:cubicBezTo>
                  <a:lnTo>
                    <a:pt x="5291" y="422"/>
                  </a:lnTo>
                  <a:cubicBezTo>
                    <a:pt x="5287" y="188"/>
                    <a:pt x="5099" y="0"/>
                    <a:pt x="4865" y="0"/>
                  </a:cubicBezTo>
                  <a:close/>
                </a:path>
              </a:pathLst>
            </a:custGeom>
            <a:solidFill>
              <a:srgbClr val="597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4335525" y="1634250"/>
              <a:ext cx="68750" cy="64800"/>
            </a:xfrm>
            <a:custGeom>
              <a:avLst/>
              <a:gdLst/>
              <a:ahLst/>
              <a:cxnLst/>
              <a:rect l="l" t="t" r="r" b="b"/>
              <a:pathLst>
                <a:path w="2750" h="2592" extrusionOk="0">
                  <a:moveTo>
                    <a:pt x="754" y="0"/>
                  </a:moveTo>
                  <a:cubicBezTo>
                    <a:pt x="1057" y="938"/>
                    <a:pt x="758" y="1963"/>
                    <a:pt x="0" y="2591"/>
                  </a:cubicBezTo>
                  <a:lnTo>
                    <a:pt x="325" y="2591"/>
                  </a:lnTo>
                  <a:cubicBezTo>
                    <a:pt x="819" y="2591"/>
                    <a:pt x="1223" y="2183"/>
                    <a:pt x="1223" y="1689"/>
                  </a:cubicBezTo>
                  <a:lnTo>
                    <a:pt x="2328" y="1689"/>
                  </a:lnTo>
                  <a:cubicBezTo>
                    <a:pt x="2562" y="1685"/>
                    <a:pt x="2750" y="1498"/>
                    <a:pt x="2750" y="1267"/>
                  </a:cubicBezTo>
                  <a:lnTo>
                    <a:pt x="2750" y="422"/>
                  </a:lnTo>
                  <a:cubicBezTo>
                    <a:pt x="2750" y="191"/>
                    <a:pt x="2562" y="0"/>
                    <a:pt x="2328" y="0"/>
                  </a:cubicBezTo>
                  <a:close/>
                </a:path>
              </a:pathLst>
            </a:custGeom>
            <a:solidFill>
              <a:srgbClr val="304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4271550" y="1717575"/>
              <a:ext cx="132000" cy="92800"/>
            </a:xfrm>
            <a:custGeom>
              <a:avLst/>
              <a:gdLst/>
              <a:ahLst/>
              <a:cxnLst/>
              <a:rect l="l" t="t" r="r" b="b"/>
              <a:pathLst>
                <a:path w="5280" h="3712" extrusionOk="0">
                  <a:moveTo>
                    <a:pt x="3265" y="1"/>
                  </a:moveTo>
                  <a:cubicBezTo>
                    <a:pt x="3259" y="1"/>
                    <a:pt x="3254" y="1"/>
                    <a:pt x="3248" y="2"/>
                  </a:cubicBezTo>
                  <a:cubicBezTo>
                    <a:pt x="3165" y="5"/>
                    <a:pt x="3097" y="63"/>
                    <a:pt x="3075" y="142"/>
                  </a:cubicBezTo>
                  <a:lnTo>
                    <a:pt x="2386" y="2860"/>
                  </a:lnTo>
                  <a:lnTo>
                    <a:pt x="1718" y="922"/>
                  </a:lnTo>
                  <a:cubicBezTo>
                    <a:pt x="1693" y="850"/>
                    <a:pt x="1628" y="799"/>
                    <a:pt x="1556" y="792"/>
                  </a:cubicBezTo>
                  <a:cubicBezTo>
                    <a:pt x="1552" y="792"/>
                    <a:pt x="1549" y="792"/>
                    <a:pt x="1545" y="792"/>
                  </a:cubicBezTo>
                  <a:cubicBezTo>
                    <a:pt x="1474" y="792"/>
                    <a:pt x="1406" y="827"/>
                    <a:pt x="1372" y="886"/>
                  </a:cubicBezTo>
                  <a:lnTo>
                    <a:pt x="816" y="1878"/>
                  </a:lnTo>
                  <a:lnTo>
                    <a:pt x="239" y="1878"/>
                  </a:lnTo>
                  <a:cubicBezTo>
                    <a:pt x="0" y="1889"/>
                    <a:pt x="0" y="2246"/>
                    <a:pt x="239" y="2257"/>
                  </a:cubicBezTo>
                  <a:lnTo>
                    <a:pt x="928" y="2257"/>
                  </a:lnTo>
                  <a:cubicBezTo>
                    <a:pt x="997" y="2257"/>
                    <a:pt x="1061" y="2221"/>
                    <a:pt x="1094" y="2160"/>
                  </a:cubicBezTo>
                  <a:lnTo>
                    <a:pt x="1495" y="1445"/>
                  </a:lnTo>
                  <a:lnTo>
                    <a:pt x="2227" y="3585"/>
                  </a:lnTo>
                  <a:cubicBezTo>
                    <a:pt x="2256" y="3661"/>
                    <a:pt x="2328" y="3711"/>
                    <a:pt x="2408" y="3711"/>
                  </a:cubicBezTo>
                  <a:lnTo>
                    <a:pt x="2418" y="3711"/>
                  </a:lnTo>
                  <a:cubicBezTo>
                    <a:pt x="2501" y="3708"/>
                    <a:pt x="2574" y="3650"/>
                    <a:pt x="2592" y="3567"/>
                  </a:cubicBezTo>
                  <a:lnTo>
                    <a:pt x="3288" y="832"/>
                  </a:lnTo>
                  <a:lnTo>
                    <a:pt x="3764" y="2131"/>
                  </a:lnTo>
                  <a:cubicBezTo>
                    <a:pt x="3790" y="2206"/>
                    <a:pt x="3862" y="2257"/>
                    <a:pt x="3945" y="2257"/>
                  </a:cubicBezTo>
                  <a:lnTo>
                    <a:pt x="5082" y="2257"/>
                  </a:lnTo>
                  <a:cubicBezTo>
                    <a:pt x="5186" y="2257"/>
                    <a:pt x="5269" y="2170"/>
                    <a:pt x="5269" y="2066"/>
                  </a:cubicBezTo>
                  <a:cubicBezTo>
                    <a:pt x="5280" y="1963"/>
                    <a:pt x="5197" y="1878"/>
                    <a:pt x="5095" y="1878"/>
                  </a:cubicBezTo>
                  <a:cubicBezTo>
                    <a:pt x="5093" y="1878"/>
                    <a:pt x="5091" y="1878"/>
                    <a:pt x="5089" y="1878"/>
                  </a:cubicBezTo>
                  <a:lnTo>
                    <a:pt x="4082" y="1878"/>
                  </a:lnTo>
                  <a:lnTo>
                    <a:pt x="3440" y="124"/>
                  </a:lnTo>
                  <a:cubicBezTo>
                    <a:pt x="3413" y="50"/>
                    <a:pt x="3344" y="1"/>
                    <a:pt x="3265" y="1"/>
                  </a:cubicBezTo>
                  <a:close/>
                </a:path>
              </a:pathLst>
            </a:custGeom>
            <a:solidFill>
              <a:srgbClr val="B4E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4271375" y="1842925"/>
              <a:ext cx="133625" cy="9400"/>
            </a:xfrm>
            <a:custGeom>
              <a:avLst/>
              <a:gdLst/>
              <a:ahLst/>
              <a:cxnLst/>
              <a:rect l="l" t="t" r="r" b="b"/>
              <a:pathLst>
                <a:path w="5345" h="376" extrusionOk="0">
                  <a:moveTo>
                    <a:pt x="253" y="0"/>
                  </a:moveTo>
                  <a:cubicBezTo>
                    <a:pt x="0" y="0"/>
                    <a:pt x="0" y="375"/>
                    <a:pt x="253" y="375"/>
                  </a:cubicBezTo>
                  <a:lnTo>
                    <a:pt x="5096" y="375"/>
                  </a:lnTo>
                  <a:cubicBezTo>
                    <a:pt x="5345" y="375"/>
                    <a:pt x="5345" y="0"/>
                    <a:pt x="5096" y="0"/>
                  </a:cubicBezTo>
                  <a:close/>
                </a:path>
              </a:pathLst>
            </a:custGeom>
            <a:solidFill>
              <a:srgbClr val="B4E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4271650" y="1884775"/>
              <a:ext cx="132100" cy="9500"/>
            </a:xfrm>
            <a:custGeom>
              <a:avLst/>
              <a:gdLst/>
              <a:ahLst/>
              <a:cxnLst/>
              <a:rect l="l" t="t" r="r" b="b"/>
              <a:pathLst>
                <a:path w="5284" h="380" extrusionOk="0">
                  <a:moveTo>
                    <a:pt x="5097" y="0"/>
                  </a:moveTo>
                  <a:cubicBezTo>
                    <a:pt x="5093" y="0"/>
                    <a:pt x="5089" y="0"/>
                    <a:pt x="5085" y="1"/>
                  </a:cubicBezTo>
                  <a:lnTo>
                    <a:pt x="242" y="1"/>
                  </a:lnTo>
                  <a:cubicBezTo>
                    <a:pt x="0" y="11"/>
                    <a:pt x="0" y="365"/>
                    <a:pt x="242" y="379"/>
                  </a:cubicBezTo>
                  <a:lnTo>
                    <a:pt x="5085" y="379"/>
                  </a:lnTo>
                  <a:cubicBezTo>
                    <a:pt x="5087" y="380"/>
                    <a:pt x="5089" y="380"/>
                    <a:pt x="5091" y="380"/>
                  </a:cubicBezTo>
                  <a:cubicBezTo>
                    <a:pt x="5197" y="380"/>
                    <a:pt x="5283" y="294"/>
                    <a:pt x="5283" y="188"/>
                  </a:cubicBezTo>
                  <a:cubicBezTo>
                    <a:pt x="5283" y="84"/>
                    <a:pt x="5200" y="0"/>
                    <a:pt x="5097" y="0"/>
                  </a:cubicBezTo>
                  <a:close/>
                </a:path>
              </a:pathLst>
            </a:custGeom>
            <a:solidFill>
              <a:srgbClr val="B4E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ctrTitle"/>
          </p:nvPr>
        </p:nvSpPr>
        <p:spPr>
          <a:xfrm>
            <a:off x="831200" y="-385502"/>
            <a:ext cx="3867300" cy="1626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References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3" name="Google Shape;683;p35"/>
          <p:cNvSpPr txBox="1">
            <a:spLocks noGrp="1"/>
          </p:cNvSpPr>
          <p:nvPr>
            <p:ph type="subTitle" idx="1"/>
          </p:nvPr>
        </p:nvSpPr>
        <p:spPr>
          <a:xfrm>
            <a:off x="831200" y="1552225"/>
            <a:ext cx="7607406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>
                <a:latin typeface="Lexend Deca"/>
                <a:ea typeface="Lexend Deca"/>
                <a:cs typeface="Lexend Deca"/>
                <a:sym typeface="Lexend Deca"/>
              </a:rPr>
              <a:t>Murchison J. T. Beek E. J. R. V. Goatman K. A. O’Neil A. Q. “Crowdsourcing Labels for Pathological Patterns in CT Lung Scans: Can Non-experts Contribute Expert-Quality Ground Truth?” In: Lecture Notes in Computer Science Intravascular Imaging and Computer Assisted Stenting, and Large-Scale Annotation of Biomedical Data and Expert Label Synthesis (2017), 96–105. 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>
                <a:latin typeface="Lexend Deca"/>
                <a:ea typeface="Lexend Deca"/>
                <a:cs typeface="Lexend Deca"/>
                <a:sym typeface="Lexend Deca"/>
              </a:rPr>
              <a:t>Nadeem S. Park J. H. Baker K. Kaufman A. 2. Boorboor S. “Crowdsourcing lung nodules detection and annotation. ” In: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>
                <a:latin typeface="Lexend Deca"/>
                <a:ea typeface="Lexend Deca"/>
                <a:cs typeface="Lexend Deca"/>
                <a:sym typeface="Lexend Deca"/>
              </a:rPr>
              <a:t>Medical Imaging 2018: Imaging Informatics for Healthcare, Research, and Applications. (2018). Perez-Rovira A. Kuo W. Tiddens H. A. W. M. Bruijne M. D. Cheplygina V. “Early Experiences with Crowdsourcing Airway Annotations in Chest CT.” In: Deep Learning and Data Labeling for Medical Applications Lecture Notes in Computer Science (2016)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>
                <a:latin typeface="Lexend Deca"/>
                <a:ea typeface="Lexend Deca"/>
                <a:cs typeface="Lexend Deca"/>
                <a:sym typeface="Lexend Deca"/>
              </a:rPr>
              <a:t>Liu C. Fan W. Xie X. Zhu W. “DeepLung: Deep 3D Dual Path Nets for Automated Pulmonary Nodule Detection and Classification </a:t>
            </a: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>
                <a:latin typeface="Lexend Deca"/>
                <a:ea typeface="Lexend Deca"/>
                <a:cs typeface="Lexend Deca"/>
                <a:sym typeface="Lexend Deca"/>
              </a:rPr>
              <a:t>Xie X. Shen-L. Liu S. Li Y. “Reverse active learning based atrous DenseNet for pathological image classification ”. In: (2019)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8" name="Google Shape;688;p36"/>
          <p:cNvCxnSpPr/>
          <p:nvPr/>
        </p:nvCxnSpPr>
        <p:spPr>
          <a:xfrm>
            <a:off x="4188750" y="1877000"/>
            <a:ext cx="296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689" name="Google Shape;689;p36"/>
          <p:cNvSpPr/>
          <p:nvPr/>
        </p:nvSpPr>
        <p:spPr>
          <a:xfrm>
            <a:off x="6207450" y="969275"/>
            <a:ext cx="2186100" cy="218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6"/>
          <p:cNvSpPr txBox="1">
            <a:spLocks noGrp="1"/>
          </p:cNvSpPr>
          <p:nvPr>
            <p:ph type="subTitle" idx="1"/>
          </p:nvPr>
        </p:nvSpPr>
        <p:spPr>
          <a:xfrm>
            <a:off x="995577" y="2939026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Any Questions ?</a:t>
            </a:r>
            <a:endParaRPr sz="28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91" name="Google Shape;691;p36"/>
          <p:cNvSpPr txBox="1">
            <a:spLocks noGrp="1"/>
          </p:cNvSpPr>
          <p:nvPr>
            <p:ph type="ctrTitle"/>
          </p:nvPr>
        </p:nvSpPr>
        <p:spPr>
          <a:xfrm>
            <a:off x="602727" y="365222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/>
              <a:t>THANKS</a:t>
            </a:r>
            <a:endParaRPr sz="6000"/>
          </a:p>
        </p:txBody>
      </p:sp>
      <p:pic>
        <p:nvPicPr>
          <p:cNvPr id="692" name="Google Shape;69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3900" y="679200"/>
            <a:ext cx="1483951" cy="40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/>
        </p:nvSpPr>
        <p:spPr>
          <a:xfrm>
            <a:off x="5835424" y="1175750"/>
            <a:ext cx="3308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Improvement in Computer Diagnostic systems for Lung tumor detection will aid as a effective screening tool for clinicians</a:t>
            </a:r>
            <a:endParaRPr b="0" i="0" u="none" strike="noStrike" cap="none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808726" y="172179"/>
            <a:ext cx="26157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/>
              <a:t>Significance</a:t>
            </a:r>
            <a:endParaRPr sz="2400" b="1"/>
          </a:p>
        </p:txBody>
      </p:sp>
      <p:cxnSp>
        <p:nvCxnSpPr>
          <p:cNvPr id="113" name="Google Shape;113;p7"/>
          <p:cNvCxnSpPr/>
          <p:nvPr/>
        </p:nvCxnSpPr>
        <p:spPr>
          <a:xfrm>
            <a:off x="2007100" y="1694556"/>
            <a:ext cx="3806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4" name="Google Shape;114;p7"/>
          <p:cNvCxnSpPr/>
          <p:nvPr/>
        </p:nvCxnSpPr>
        <p:spPr>
          <a:xfrm>
            <a:off x="2007100" y="2687371"/>
            <a:ext cx="209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" name="Google Shape;115;p7"/>
          <p:cNvCxnSpPr/>
          <p:nvPr/>
        </p:nvCxnSpPr>
        <p:spPr>
          <a:xfrm>
            <a:off x="2007100" y="3708174"/>
            <a:ext cx="3806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16" name="Google Shape;116;p7"/>
          <p:cNvSpPr txBox="1"/>
          <p:nvPr/>
        </p:nvSpPr>
        <p:spPr>
          <a:xfrm>
            <a:off x="4186275" y="2394101"/>
            <a:ext cx="4461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Precision in determining the location of tumor can improve treatment outcomes and eliminate unnecessary exposure to radiation</a:t>
            </a:r>
            <a:endParaRPr b="0" i="0" u="none" strike="noStrike" cap="none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5903302" y="3443763"/>
            <a:ext cx="3109215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Enables patients to be properly informed about each treatment option and has the potential to save lives and increase quality of life for cancer patients</a:t>
            </a:r>
            <a:endParaRPr b="0" i="0" u="none" strike="noStrike" cap="none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18" name="Google Shape;118;p7"/>
          <p:cNvPicPr preferRelativeResize="0"/>
          <p:nvPr/>
        </p:nvPicPr>
        <p:blipFill rotWithShape="1">
          <a:blip r:embed="rId3">
            <a:alphaModFix/>
          </a:blip>
          <a:srcRect l="1399" r="1397"/>
          <a:stretch/>
        </p:blipFill>
        <p:spPr>
          <a:xfrm>
            <a:off x="356152" y="1041287"/>
            <a:ext cx="2391300" cy="3461100"/>
          </a:xfrm>
          <a:prstGeom prst="roundRect">
            <a:avLst>
              <a:gd name="adj" fmla="val 45726"/>
            </a:avLst>
          </a:prstGeom>
          <a:noFill/>
          <a:ln>
            <a:noFill/>
          </a:ln>
        </p:spPr>
      </p:pic>
      <p:cxnSp>
        <p:nvCxnSpPr>
          <p:cNvPr id="119" name="Google Shape;119;p7"/>
          <p:cNvCxnSpPr/>
          <p:nvPr/>
        </p:nvCxnSpPr>
        <p:spPr>
          <a:xfrm rot="10800000">
            <a:off x="510608" y="4697480"/>
            <a:ext cx="9137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0" name="Google Shape;120;p7"/>
          <p:cNvSpPr txBox="1"/>
          <p:nvPr/>
        </p:nvSpPr>
        <p:spPr>
          <a:xfrm>
            <a:off x="510608" y="4808472"/>
            <a:ext cx="80058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7FFB3"/>
                </a:solidFill>
                <a:latin typeface="Arial"/>
                <a:ea typeface="Arial"/>
                <a:cs typeface="Arial"/>
                <a:sym typeface="Arial"/>
              </a:rPr>
              <a:t>[5]  </a:t>
            </a:r>
            <a:r>
              <a:rPr lang="en-US" sz="1000" b="0" i="1" u="none" strike="noStrike" cap="none">
                <a:solidFill>
                  <a:srgbClr val="F7FFB3"/>
                </a:solidFill>
                <a:latin typeface="Arial"/>
                <a:ea typeface="Arial"/>
                <a:cs typeface="Arial"/>
                <a:sym typeface="Arial"/>
              </a:rPr>
              <a:t>Bradley J Erickson, Panagiotis Korfiatis, Zeynettin Akkus, Timothy L Kline,</a:t>
            </a:r>
            <a:r>
              <a:rPr lang="en-US" sz="1000" b="0" i="0" u="none" strike="noStrike" cap="none">
                <a:solidFill>
                  <a:srgbClr val="F7FFB3"/>
                </a:solidFill>
                <a:latin typeface="Arial"/>
                <a:ea typeface="Arial"/>
                <a:cs typeface="Arial"/>
                <a:sym typeface="Arial"/>
              </a:rPr>
              <a:t> Machine Learning for Medical Imaging, Radiographics. 2017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/>
        </p:nvSpPr>
        <p:spPr>
          <a:xfrm>
            <a:off x="418353" y="333181"/>
            <a:ext cx="21002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3461633" y="1290918"/>
            <a:ext cx="2211294" cy="2032001"/>
          </a:xfrm>
          <a:prstGeom prst="ellipse">
            <a:avLst/>
          </a:prstGeom>
          <a:solidFill>
            <a:srgbClr val="54BC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Crowdsourcing for medical images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2355357" y="2562551"/>
            <a:ext cx="2354730" cy="2168107"/>
          </a:xfrm>
          <a:prstGeom prst="ellipse">
            <a:avLst/>
          </a:prstGeom>
          <a:solidFill>
            <a:srgbClr val="4386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Assisted Diagnostic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Systems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4606604" y="2478882"/>
            <a:ext cx="2288988" cy="2163482"/>
          </a:xfrm>
          <a:prstGeom prst="ellipse">
            <a:avLst/>
          </a:prstGeom>
          <a:solidFill>
            <a:srgbClr val="1F4D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4915333" y="3197811"/>
            <a:ext cx="17750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Active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361796" y="2250400"/>
            <a:ext cx="1638590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Makaju, S et 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Zhu, W. et 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 Tang et 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Hossain, S et 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 Winkels,Cohen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210374" y="2175628"/>
            <a:ext cx="1648208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Rajchl et 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Xie, X et 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Samuel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Budd et 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1551331" y="1349932"/>
            <a:ext cx="14686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Cheplygina et 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4036525" y="640958"/>
            <a:ext cx="10615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O’Neil et 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6556188" y="1313323"/>
            <a:ext cx="13789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Boorbor S et 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8"/>
          <p:cNvCxnSpPr>
            <a:endCxn id="134" idx="1"/>
          </p:cNvCxnSpPr>
          <p:nvPr/>
        </p:nvCxnSpPr>
        <p:spPr>
          <a:xfrm rot="10800000" flipH="1">
            <a:off x="5578188" y="1467212"/>
            <a:ext cx="978000" cy="476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6" name="Google Shape;136;p8"/>
          <p:cNvCxnSpPr>
            <a:stCxn id="126" idx="0"/>
            <a:endCxn id="133" idx="2"/>
          </p:cNvCxnSpPr>
          <p:nvPr/>
        </p:nvCxnSpPr>
        <p:spPr>
          <a:xfrm rot="10800000">
            <a:off x="4567280" y="948618"/>
            <a:ext cx="0" cy="34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7" name="Google Shape;137;p8"/>
          <p:cNvCxnSpPr/>
          <p:nvPr/>
        </p:nvCxnSpPr>
        <p:spPr>
          <a:xfrm rot="10800000">
            <a:off x="2624338" y="1657709"/>
            <a:ext cx="879169" cy="3563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8" name="Google Shape;138;p8"/>
          <p:cNvCxnSpPr>
            <a:stCxn id="126" idx="6"/>
          </p:cNvCxnSpPr>
          <p:nvPr/>
        </p:nvCxnSpPr>
        <p:spPr>
          <a:xfrm>
            <a:off x="5672927" y="2306918"/>
            <a:ext cx="1537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9" name="Google Shape;139;p8"/>
          <p:cNvCxnSpPr>
            <a:stCxn id="128" idx="7"/>
          </p:cNvCxnSpPr>
          <p:nvPr/>
        </p:nvCxnSpPr>
        <p:spPr>
          <a:xfrm rot="10800000" flipH="1">
            <a:off x="6560377" y="2390717"/>
            <a:ext cx="573900" cy="405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0" name="Google Shape;140;p8"/>
          <p:cNvCxnSpPr>
            <a:stCxn id="128" idx="6"/>
            <a:endCxn id="131" idx="1"/>
          </p:cNvCxnSpPr>
          <p:nvPr/>
        </p:nvCxnSpPr>
        <p:spPr>
          <a:xfrm rot="10800000" flipH="1">
            <a:off x="6895592" y="3406723"/>
            <a:ext cx="314700" cy="153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1" name="Google Shape;141;p8"/>
          <p:cNvCxnSpPr>
            <a:stCxn id="128" idx="5"/>
          </p:cNvCxnSpPr>
          <p:nvPr/>
        </p:nvCxnSpPr>
        <p:spPr>
          <a:xfrm>
            <a:off x="6560377" y="4325529"/>
            <a:ext cx="650100" cy="138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2" name="Google Shape;142;p8"/>
          <p:cNvCxnSpPr>
            <a:stCxn id="127" idx="1"/>
          </p:cNvCxnSpPr>
          <p:nvPr/>
        </p:nvCxnSpPr>
        <p:spPr>
          <a:xfrm rot="10800000">
            <a:off x="1733299" y="2438163"/>
            <a:ext cx="966900" cy="441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3" name="Google Shape;143;p8"/>
          <p:cNvCxnSpPr>
            <a:stCxn id="127" idx="2"/>
          </p:cNvCxnSpPr>
          <p:nvPr/>
        </p:nvCxnSpPr>
        <p:spPr>
          <a:xfrm rot="10800000">
            <a:off x="1551357" y="3483704"/>
            <a:ext cx="804000" cy="162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" name="Google Shape;144;p8"/>
          <p:cNvCxnSpPr>
            <a:stCxn id="127" idx="3"/>
          </p:cNvCxnSpPr>
          <p:nvPr/>
        </p:nvCxnSpPr>
        <p:spPr>
          <a:xfrm flipH="1">
            <a:off x="1948399" y="4413146"/>
            <a:ext cx="751800" cy="353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" name="Google Shape;145;p8"/>
          <p:cNvCxnSpPr/>
          <p:nvPr/>
        </p:nvCxnSpPr>
        <p:spPr>
          <a:xfrm flipH="1">
            <a:off x="1869770" y="3956424"/>
            <a:ext cx="551329" cy="18234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" name="Google Shape;146;p8"/>
          <p:cNvCxnSpPr/>
          <p:nvPr/>
        </p:nvCxnSpPr>
        <p:spPr>
          <a:xfrm rot="10800000">
            <a:off x="1506579" y="2867133"/>
            <a:ext cx="945968" cy="33017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/>
          <p:nvPr/>
        </p:nvSpPr>
        <p:spPr>
          <a:xfrm>
            <a:off x="865333" y="1689924"/>
            <a:ext cx="1242900" cy="124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354024" y="131355"/>
            <a:ext cx="7961487" cy="46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</a:ext>
                </a:extLst>
              </a:rPr>
              <a:t>Review Of Crowdsourcing Using Lung CT Scans</a:t>
            </a:r>
            <a:endParaRPr sz="2400" b="1"/>
          </a:p>
        </p:txBody>
      </p:sp>
      <p:sp>
        <p:nvSpPr>
          <p:cNvPr id="153" name="Google Shape;153;p9"/>
          <p:cNvSpPr/>
          <p:nvPr/>
        </p:nvSpPr>
        <p:spPr>
          <a:xfrm>
            <a:off x="6798404" y="1687068"/>
            <a:ext cx="1242900" cy="124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5777B2"/>
                </a:solidFill>
                <a:latin typeface="Arial"/>
                <a:ea typeface="Arial"/>
                <a:cs typeface="Arial"/>
                <a:sym typeface="Arial"/>
              </a:rPr>
              <a:t>O’Neil et al</a:t>
            </a:r>
            <a:endParaRPr sz="1400" b="1" i="0" u="none" strike="noStrike" cap="none">
              <a:solidFill>
                <a:srgbClr val="5777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3816486" y="1689924"/>
            <a:ext cx="1309159" cy="124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5777B2"/>
                </a:solidFill>
                <a:latin typeface="Arial"/>
                <a:ea typeface="Arial"/>
                <a:cs typeface="Arial"/>
                <a:sym typeface="Arial"/>
              </a:rPr>
              <a:t>Boorbor et al.</a:t>
            </a:r>
            <a:endParaRPr sz="1400" b="1" i="0" u="none" strike="noStrike" cap="none">
              <a:solidFill>
                <a:srgbClr val="5777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9"/>
          <p:cNvCxnSpPr>
            <a:endCxn id="151" idx="4"/>
          </p:cNvCxnSpPr>
          <p:nvPr/>
        </p:nvCxnSpPr>
        <p:spPr>
          <a:xfrm rot="10800000">
            <a:off x="1486783" y="2932824"/>
            <a:ext cx="0" cy="2572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6" name="Google Shape;156;p9"/>
          <p:cNvCxnSpPr>
            <a:endCxn id="153" idx="4"/>
          </p:cNvCxnSpPr>
          <p:nvPr/>
        </p:nvCxnSpPr>
        <p:spPr>
          <a:xfrm rot="10800000" flipH="1">
            <a:off x="7417754" y="2929968"/>
            <a:ext cx="2100" cy="274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7" name="Google Shape;157;p9"/>
          <p:cNvCxnSpPr>
            <a:endCxn id="154" idx="4"/>
          </p:cNvCxnSpPr>
          <p:nvPr/>
        </p:nvCxnSpPr>
        <p:spPr>
          <a:xfrm rot="10800000">
            <a:off x="4471065" y="2932824"/>
            <a:ext cx="0" cy="2738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8" name="Google Shape;158;p9"/>
          <p:cNvSpPr txBox="1"/>
          <p:nvPr/>
        </p:nvSpPr>
        <p:spPr>
          <a:xfrm>
            <a:off x="912747" y="2058209"/>
            <a:ext cx="11480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5777B2"/>
                </a:solidFill>
                <a:latin typeface="Arial"/>
                <a:ea typeface="Arial"/>
                <a:cs typeface="Arial"/>
                <a:sym typeface="Arial"/>
              </a:rPr>
              <a:t>Cheplygina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5777B2"/>
                </a:solidFill>
                <a:latin typeface="Arial"/>
                <a:ea typeface="Arial"/>
                <a:cs typeface="Arial"/>
                <a:sym typeface="Arial"/>
              </a:rPr>
              <a:t>et al</a:t>
            </a:r>
            <a:endParaRPr sz="1400" b="1" i="0" u="none" strike="noStrike" cap="none">
              <a:solidFill>
                <a:srgbClr val="5777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216050" y="3028183"/>
            <a:ext cx="1247314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000000"/>
                </a:solidFill>
                <a:highlight>
                  <a:srgbClr val="F4CCCC"/>
                </a:highlight>
                <a:latin typeface="Lexend Deca"/>
                <a:ea typeface="Lexend Deca"/>
                <a:cs typeface="Lexend Deca"/>
                <a:sym typeface="Lexend Deca"/>
              </a:rPr>
              <a:t>Crowdsourcing airway measurements</a:t>
            </a:r>
            <a:r>
              <a:rPr lang="en-US" sz="1050" b="1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in chest CT 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241676" y="3997531"/>
            <a:ext cx="95182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3A298F"/>
                </a:solidFill>
                <a:latin typeface="Lexend Deca"/>
                <a:ea typeface="Lexend Deca"/>
                <a:cs typeface="Lexend Deca"/>
                <a:sym typeface="Lexend Deca"/>
              </a:rPr>
              <a:t>308 images annotated </a:t>
            </a:r>
            <a:r>
              <a:rPr lang="en-US" sz="1000" b="1" i="0" u="none" strike="noStrike" cap="none">
                <a:solidFill>
                  <a:srgbClr val="3A298F"/>
                </a:solidFill>
                <a:highlight>
                  <a:srgbClr val="F6B26B"/>
                </a:highlight>
                <a:latin typeface="Lexend Deca"/>
                <a:ea typeface="Lexend Deca"/>
                <a:cs typeface="Lexend Deca"/>
                <a:sym typeface="Lexend Deca"/>
              </a:rPr>
              <a:t>(ellipse)</a:t>
            </a:r>
            <a:r>
              <a:rPr lang="en-US" sz="1000" b="1" i="0" u="none" strike="noStrike" cap="none">
                <a:solidFill>
                  <a:srgbClr val="3A298F"/>
                </a:solidFill>
                <a:latin typeface="Lexend Deca"/>
                <a:ea typeface="Lexend Deca"/>
                <a:cs typeface="Lexend Deca"/>
                <a:sym typeface="Lexend Deca"/>
              </a:rPr>
              <a:t>. 10 images per HIT.10 annotation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1615404" y="3046450"/>
            <a:ext cx="1246074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717D"/>
                </a:solidFill>
                <a:highlight>
                  <a:srgbClr val="FFFF00"/>
                </a:highlight>
                <a:latin typeface="Lexend Deca"/>
                <a:ea typeface="Lexend Deca"/>
                <a:cs typeface="Lexend Deca"/>
                <a:sym typeface="Lexend Deca"/>
              </a:rPr>
              <a:t>610 out of 900 annotations were unusable.</a:t>
            </a:r>
            <a:r>
              <a:rPr lang="en-US" sz="1000" b="1" i="0" u="none" strike="noStrike" cap="none">
                <a:solidFill>
                  <a:srgbClr val="00717D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sz="1000" b="1" i="0" u="none" strike="noStrike" cap="none">
              <a:solidFill>
                <a:srgbClr val="00717D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>
              <a:solidFill>
                <a:srgbClr val="00717D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717D"/>
                </a:solidFill>
                <a:highlight>
                  <a:srgbClr val="FFFF00"/>
                </a:highlight>
                <a:latin typeface="Lexend Deca"/>
                <a:ea typeface="Lexend Deca"/>
                <a:cs typeface="Lexend Deca"/>
                <a:sym typeface="Lexend Deca"/>
              </a:rPr>
              <a:t>Correlation </a:t>
            </a:r>
            <a:r>
              <a:rPr lang="en-US" sz="1000" b="1" i="0" u="none" strike="noStrike" cap="none">
                <a:solidFill>
                  <a:srgbClr val="00717D"/>
                </a:solidFill>
                <a:latin typeface="Lexend Deca"/>
                <a:ea typeface="Lexend Deca"/>
                <a:cs typeface="Lexend Deca"/>
                <a:sym typeface="Lexend Deca"/>
              </a:rPr>
              <a:t>between worker and expert annotation for usable images was </a:t>
            </a:r>
            <a:r>
              <a:rPr lang="en-US" sz="1000" b="1" i="0" u="none" strike="noStrike" cap="none">
                <a:solidFill>
                  <a:srgbClr val="00717D"/>
                </a:solidFill>
                <a:highlight>
                  <a:srgbClr val="FFFF00"/>
                </a:highlight>
                <a:latin typeface="Lexend Deca"/>
                <a:ea typeface="Lexend Deca"/>
                <a:cs typeface="Lexend Deca"/>
                <a:sym typeface="Lexend Deca"/>
              </a:rPr>
              <a:t>medium to high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3053837" y="3097649"/>
            <a:ext cx="130076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highlight>
                  <a:srgbClr val="F4CCCC"/>
                </a:highlight>
                <a:latin typeface="Lexend Deca"/>
                <a:ea typeface="Lexend Deca"/>
                <a:cs typeface="Lexend Deca"/>
                <a:sym typeface="Lexend Deca"/>
              </a:rPr>
              <a:t>Crowdsourcing in lung nodule detection.</a:t>
            </a:r>
            <a:endParaRPr sz="1400" b="0" i="0" u="none" strike="noStrike" cap="none">
              <a:solidFill>
                <a:srgbClr val="000000"/>
              </a:solidFill>
              <a:highlight>
                <a:srgbClr val="F4CCC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3016214" y="3711124"/>
            <a:ext cx="145264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3A298F"/>
                </a:solidFill>
                <a:latin typeface="Lexend Deca"/>
                <a:ea typeface="Lexend Deca"/>
                <a:cs typeface="Lexend Deca"/>
                <a:sym typeface="Lexend Deca"/>
              </a:rPr>
              <a:t>Segmented lungs into 4 quadrants, generated </a:t>
            </a:r>
            <a:r>
              <a:rPr lang="en-US" sz="1000" b="1" i="0" u="none" strike="noStrike" cap="none">
                <a:solidFill>
                  <a:srgbClr val="3A298F"/>
                </a:solidFill>
                <a:highlight>
                  <a:srgbClr val="F6B26B"/>
                </a:highlight>
                <a:latin typeface="Lexend Deca"/>
                <a:ea typeface="Lexend Deca"/>
                <a:cs typeface="Lexend Deca"/>
                <a:sym typeface="Lexend Deca"/>
              </a:rPr>
              <a:t>video of 5 consecutive slices</a:t>
            </a:r>
            <a:r>
              <a:rPr lang="en-US" sz="1000" b="1" i="0" u="none" strike="noStrike" cap="none">
                <a:solidFill>
                  <a:srgbClr val="3A298F"/>
                </a:solidFill>
                <a:latin typeface="Lexend Deca"/>
                <a:ea typeface="Lexend Deca"/>
                <a:cs typeface="Lexend Deca"/>
                <a:sym typeface="Lexend Deca"/>
              </a:rPr>
              <a:t>. 80 videos created, 10 workers annotated bounding box per video</a:t>
            </a:r>
            <a:endParaRPr sz="1000" b="1" i="0" u="none" strike="noStrike" cap="none">
              <a:solidFill>
                <a:srgbClr val="3A298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4593466" y="3251538"/>
            <a:ext cx="145108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717D"/>
                </a:solidFill>
                <a:highlight>
                  <a:srgbClr val="FFFF00"/>
                </a:highlight>
                <a:latin typeface="Lexend Deca"/>
                <a:ea typeface="Lexend Deca"/>
                <a:cs typeface="Lexend Deca"/>
                <a:sym typeface="Lexend Deca"/>
              </a:rPr>
              <a:t>Crowd detected 161 out of 178 nodules</a:t>
            </a:r>
            <a:r>
              <a:rPr lang="en-US" sz="1000" b="1" i="0" u="none" strike="noStrike" cap="none">
                <a:solidFill>
                  <a:srgbClr val="00717D"/>
                </a:solidFill>
                <a:latin typeface="Lexend Deca"/>
                <a:ea typeface="Lexend Deca"/>
                <a:cs typeface="Lexend Deca"/>
                <a:sym typeface="Lexend Deca"/>
              </a:rPr>
              <a:t> .Nodule detection sensitivity was 90.4%.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6207091" y="3097649"/>
            <a:ext cx="12276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Recognizing and segmenting pathological patterns in </a:t>
            </a:r>
            <a:r>
              <a:rPr lang="en-US" sz="1000" b="1" i="0" u="none" strike="noStrike" cap="none">
                <a:solidFill>
                  <a:srgbClr val="000000"/>
                </a:solidFill>
                <a:highlight>
                  <a:srgbClr val="F4CCCC"/>
                </a:highlight>
                <a:latin typeface="Lexend Deca"/>
                <a:ea typeface="Lexend Deca"/>
                <a:cs typeface="Lexend Deca"/>
                <a:sym typeface="Lexend Deca"/>
              </a:rPr>
              <a:t>interstitial lung diseases</a:t>
            </a:r>
            <a:endParaRPr sz="1400" b="0" i="0" u="none" strike="noStrike" cap="none">
              <a:solidFill>
                <a:srgbClr val="000000"/>
              </a:solidFill>
              <a:highlight>
                <a:srgbClr val="F4CCC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 txBox="1"/>
          <p:nvPr/>
        </p:nvSpPr>
        <p:spPr>
          <a:xfrm>
            <a:off x="6201838" y="4063082"/>
            <a:ext cx="122547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3A298F"/>
                </a:solidFill>
                <a:highlight>
                  <a:srgbClr val="F6B26B"/>
                </a:highlight>
                <a:latin typeface="Lexend Deca"/>
                <a:ea typeface="Lexend Deca"/>
                <a:cs typeface="Lexend Deca"/>
                <a:sym typeface="Lexend Deca"/>
              </a:rPr>
              <a:t>Polygon annotation for ROI </a:t>
            </a:r>
            <a:r>
              <a:rPr lang="en-US" sz="1000" b="1" i="0" u="none" strike="noStrike" cap="none">
                <a:solidFill>
                  <a:srgbClr val="3A298F"/>
                </a:solidFill>
                <a:latin typeface="Lexend Deca"/>
                <a:ea typeface="Lexend Deca"/>
                <a:cs typeface="Lexend Deca"/>
                <a:sym typeface="Lexend Deca"/>
              </a:rPr>
              <a:t>and assign label of disease. 34 annotators</a:t>
            </a:r>
            <a:endParaRPr sz="1000" b="1" i="0" u="none" strike="noStrike" cap="none">
              <a:solidFill>
                <a:srgbClr val="3A298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7535728" y="3203292"/>
            <a:ext cx="171305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717D"/>
                </a:solidFill>
                <a:latin typeface="Lexend Deca"/>
                <a:ea typeface="Lexend Deca"/>
                <a:cs typeface="Lexend Deca"/>
                <a:sym typeface="Lexend Deca"/>
              </a:rPr>
              <a:t>Reference annotations repeated after 10 days to assess reproducibility (DICE-0.806). In most cases, </a:t>
            </a:r>
            <a:r>
              <a:rPr lang="en-US" sz="1000" b="1" i="0" u="none" strike="noStrike" cap="none">
                <a:solidFill>
                  <a:srgbClr val="00717D"/>
                </a:solidFill>
                <a:highlight>
                  <a:srgbClr val="FFFF00"/>
                </a:highlight>
                <a:latin typeface="Lexend Deca"/>
                <a:ea typeface="Lexend Deca"/>
                <a:cs typeface="Lexend Deca"/>
                <a:sym typeface="Lexend Deca"/>
              </a:rPr>
              <a:t>variability of crowd matched radiologist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9"/>
          <p:cNvCxnSpPr/>
          <p:nvPr/>
        </p:nvCxnSpPr>
        <p:spPr>
          <a:xfrm>
            <a:off x="1392518" y="3203292"/>
            <a:ext cx="9426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9"/>
          <p:cNvCxnSpPr/>
          <p:nvPr/>
        </p:nvCxnSpPr>
        <p:spPr>
          <a:xfrm>
            <a:off x="1284799" y="4300819"/>
            <a:ext cx="18706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9"/>
          <p:cNvCxnSpPr/>
          <p:nvPr/>
        </p:nvCxnSpPr>
        <p:spPr>
          <a:xfrm>
            <a:off x="1513839" y="3788067"/>
            <a:ext cx="9161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9"/>
          <p:cNvCxnSpPr/>
          <p:nvPr/>
        </p:nvCxnSpPr>
        <p:spPr>
          <a:xfrm>
            <a:off x="4354601" y="3203292"/>
            <a:ext cx="11425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9"/>
          <p:cNvCxnSpPr/>
          <p:nvPr/>
        </p:nvCxnSpPr>
        <p:spPr>
          <a:xfrm>
            <a:off x="4334768" y="3922115"/>
            <a:ext cx="12664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9"/>
          <p:cNvCxnSpPr/>
          <p:nvPr/>
        </p:nvCxnSpPr>
        <p:spPr>
          <a:xfrm>
            <a:off x="4496248" y="3478306"/>
            <a:ext cx="12770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9"/>
          <p:cNvCxnSpPr/>
          <p:nvPr/>
        </p:nvCxnSpPr>
        <p:spPr>
          <a:xfrm>
            <a:off x="7243482" y="3478306"/>
            <a:ext cx="17416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9"/>
          <p:cNvCxnSpPr/>
          <p:nvPr/>
        </p:nvCxnSpPr>
        <p:spPr>
          <a:xfrm>
            <a:off x="7213600" y="4372843"/>
            <a:ext cx="20404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76;p9"/>
          <p:cNvCxnSpPr/>
          <p:nvPr/>
        </p:nvCxnSpPr>
        <p:spPr>
          <a:xfrm>
            <a:off x="7417647" y="3997531"/>
            <a:ext cx="13063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9"/>
          <p:cNvSpPr txBox="1"/>
          <p:nvPr/>
        </p:nvSpPr>
        <p:spPr>
          <a:xfrm>
            <a:off x="2658825" y="655250"/>
            <a:ext cx="3997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ED9"/>
              </a:buClr>
              <a:buSzPts val="1100"/>
              <a:buFont typeface="Lexend Deca"/>
              <a:buAutoNum type="arabicPeriod"/>
            </a:pPr>
            <a:r>
              <a:rPr lang="en-US" sz="1100" b="1" i="0" u="none" strike="noStrike" cap="none">
                <a:solidFill>
                  <a:srgbClr val="FBFED9"/>
                </a:solidFill>
                <a:highlight>
                  <a:srgbClr val="0B5394"/>
                </a:highlight>
                <a:latin typeface="Lexend Deca"/>
                <a:ea typeface="Lexend Deca"/>
                <a:cs typeface="Lexend Deca"/>
                <a:sym typeface="Lexend Dec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  <a:t> Few scans used for the work (~ 20 scans)</a:t>
            </a:r>
            <a:endParaRPr sz="1400" b="0" i="0" u="none" strike="noStrike" cap="none">
              <a:solidFill>
                <a:srgbClr val="000000"/>
              </a:solidFill>
              <a:highlight>
                <a:srgbClr val="0B5394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ED9"/>
              </a:buClr>
              <a:buSzPts val="1100"/>
              <a:buFont typeface="Lexend Deca"/>
              <a:buAutoNum type="arabicPeriod"/>
            </a:pPr>
            <a:r>
              <a:rPr lang="en-US" sz="1100" b="1" i="0" u="none" strike="noStrike" cap="none">
                <a:solidFill>
                  <a:srgbClr val="FBFED9"/>
                </a:solidFill>
                <a:highlight>
                  <a:srgbClr val="0B5394"/>
                </a:highlight>
                <a:latin typeface="Lexend Deca"/>
                <a:ea typeface="Lexend Deca"/>
                <a:cs typeface="Lexend Deca"/>
                <a:sym typeface="Lexend Deca"/>
              </a:rPr>
              <a:t> Annotations were not used for any ML tasks</a:t>
            </a:r>
            <a:endParaRPr sz="1100" b="1" i="0" u="none" strike="noStrike" cap="none">
              <a:solidFill>
                <a:srgbClr val="FBFED9"/>
              </a:solidFill>
              <a:highlight>
                <a:srgbClr val="0B5394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ED9"/>
              </a:buClr>
              <a:buSzPts val="1100"/>
              <a:buFont typeface="Lexend Deca"/>
              <a:buAutoNum type="arabicPeriod"/>
            </a:pPr>
            <a:r>
              <a:rPr lang="en-US" sz="1100" b="1">
                <a:solidFill>
                  <a:srgbClr val="FBFED9"/>
                </a:solidFill>
                <a:highlight>
                  <a:srgbClr val="0B5394"/>
                </a:highlight>
                <a:latin typeface="Lexend Deca"/>
                <a:ea typeface="Lexend Deca"/>
                <a:cs typeface="Lexend Deca"/>
                <a:sym typeface="Lexend Deca"/>
              </a:rPr>
              <a:t>All the subtasks had tumors (positive images), balanced subset was not used</a:t>
            </a:r>
            <a:endParaRPr sz="1100" b="1">
              <a:solidFill>
                <a:srgbClr val="FBFED9"/>
              </a:solidFill>
              <a:highlight>
                <a:srgbClr val="0B5394"/>
              </a:highlight>
              <a:latin typeface="Lexend Deca"/>
              <a:ea typeface="Lexend Deca"/>
              <a:cs typeface="Lexend Deca"/>
              <a:sym typeface="Lexend Dec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FBFED9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78" name="Google Shape;178;p9"/>
          <p:cNvCxnSpPr/>
          <p:nvPr/>
        </p:nvCxnSpPr>
        <p:spPr>
          <a:xfrm rot="10800000" flipH="1">
            <a:off x="2012165" y="1047668"/>
            <a:ext cx="849300" cy="86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9"/>
          <p:cNvCxnSpPr>
            <a:stCxn id="154" idx="0"/>
          </p:cNvCxnSpPr>
          <p:nvPr/>
        </p:nvCxnSpPr>
        <p:spPr>
          <a:xfrm rot="10800000" flipH="1">
            <a:off x="4471065" y="1416624"/>
            <a:ext cx="10200" cy="27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9"/>
          <p:cNvCxnSpPr>
            <a:stCxn id="153" idx="1"/>
          </p:cNvCxnSpPr>
          <p:nvPr/>
        </p:nvCxnSpPr>
        <p:spPr>
          <a:xfrm rot="10800000">
            <a:off x="6212722" y="1206386"/>
            <a:ext cx="767700" cy="66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9"/>
          <p:cNvSpPr/>
          <p:nvPr/>
        </p:nvSpPr>
        <p:spPr>
          <a:xfrm>
            <a:off x="7694128" y="674922"/>
            <a:ext cx="212202" cy="1195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7694128" y="910744"/>
            <a:ext cx="212202" cy="119529"/>
          </a:xfrm>
          <a:prstGeom prst="rect">
            <a:avLst/>
          </a:prstGeom>
          <a:solidFill>
            <a:srgbClr val="3A29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7694128" y="1144146"/>
            <a:ext cx="212202" cy="119529"/>
          </a:xfrm>
          <a:prstGeom prst="rect">
            <a:avLst/>
          </a:prstGeom>
          <a:solidFill>
            <a:srgbClr val="0071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7694128" y="1371892"/>
            <a:ext cx="212202" cy="119529"/>
          </a:xfrm>
          <a:prstGeom prst="rect">
            <a:avLst/>
          </a:prstGeom>
          <a:solidFill>
            <a:srgbClr val="FBFE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7994326" y="572534"/>
            <a:ext cx="87235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 design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5c66d1c13_0_127"/>
          <p:cNvSpPr txBox="1">
            <a:spLocks noGrp="1"/>
          </p:cNvSpPr>
          <p:nvPr>
            <p:ph type="ctrTitle"/>
          </p:nvPr>
        </p:nvSpPr>
        <p:spPr>
          <a:xfrm>
            <a:off x="831200" y="-385500"/>
            <a:ext cx="57969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Research gaps in related work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5c66d1c13_0_127"/>
          <p:cNvSpPr txBox="1">
            <a:spLocks noGrp="1"/>
          </p:cNvSpPr>
          <p:nvPr>
            <p:ph type="subTitle" idx="1"/>
          </p:nvPr>
        </p:nvSpPr>
        <p:spPr>
          <a:xfrm>
            <a:off x="831200" y="1552225"/>
            <a:ext cx="6425100" cy="2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Lexend Deca"/>
              <a:buChar char="●"/>
            </a:pP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"/>
                  </a:ext>
                </a:extLst>
              </a:rPr>
              <a:t>Research</a:t>
            </a: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 using crowdsourcing with lung CT scans has only been performed on a small scale, </a:t>
            </a:r>
            <a:r>
              <a:rPr lang="en-US" sz="1400" b="1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no large scale dataset annotation </a:t>
            </a: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tasks performed</a:t>
            </a:r>
            <a:endParaRPr sz="14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Lexend Deca"/>
              <a:buChar char="●"/>
            </a:pPr>
            <a:r>
              <a:rPr lang="en-US" sz="1400" b="1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No comparative study </a:t>
            </a: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is done where the best </a:t>
            </a:r>
            <a:r>
              <a:rPr lang="en-US" sz="1400" b="1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design parameters </a:t>
            </a: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for conducting crowdsourcing tasks using lung CT scan is stated</a:t>
            </a:r>
            <a:endParaRPr sz="14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Lexend Deca"/>
              <a:buChar char="●"/>
            </a:pP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Results have been presented for a single annotation by a worker. </a:t>
            </a:r>
            <a:r>
              <a:rPr lang="en-US" sz="1400" b="1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Crowd agreement </a:t>
            </a: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(like majority voting) is not explored in these studies</a:t>
            </a:r>
            <a:endParaRPr sz="14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Lexend Deca"/>
              <a:buChar char="●"/>
            </a:pP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No end-to-end </a:t>
            </a:r>
            <a:r>
              <a:rPr lang="en-US" sz="1400" dirty="0" smtClean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crowd enabled </a:t>
            </a:r>
            <a:r>
              <a:rPr lang="en-US" sz="1400" b="1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deep learning models </a:t>
            </a:r>
            <a:r>
              <a:rPr lang="en-US" sz="1400" dirty="0">
                <a:solidFill>
                  <a:srgbClr val="351C75"/>
                </a:solidFill>
                <a:latin typeface="Lexend Deca"/>
                <a:ea typeface="Lexend Deca"/>
                <a:cs typeface="Lexend Deca"/>
                <a:sym typeface="Lexend Deca"/>
              </a:rPr>
              <a:t>have been developed yet</a:t>
            </a:r>
            <a:endParaRPr sz="1400" dirty="0">
              <a:solidFill>
                <a:srgbClr val="351C7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inical Case 04-2019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5777B2"/>
      </a:accent1>
      <a:accent2>
        <a:srgbClr val="96D6E0"/>
      </a:accent2>
      <a:accent3>
        <a:srgbClr val="F9BDA5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2737</Words>
  <Application>Microsoft Office PowerPoint</Application>
  <PresentationFormat>On-screen Show (16:9)</PresentationFormat>
  <Paragraphs>347</Paragraphs>
  <Slides>55</Slides>
  <Notes>54</Notes>
  <HiddenSlides>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Assistant</vt:lpstr>
      <vt:lpstr>Roboto Slab</vt:lpstr>
      <vt:lpstr>Assistant Light</vt:lpstr>
      <vt:lpstr>Lexend Deca</vt:lpstr>
      <vt:lpstr>Roboto</vt:lpstr>
      <vt:lpstr>Arial</vt:lpstr>
      <vt:lpstr>Clinical Case 04-2019 by Slidesgo</vt:lpstr>
      <vt:lpstr>CedMD    : Crowdsourcing enhanced DeepLearning based Medical Diagnosis (For Lung Nodule detection)</vt:lpstr>
      <vt:lpstr>INTRODUCTION</vt:lpstr>
      <vt:lpstr>Automatic systems developed to assist doctors and radiologists</vt:lpstr>
      <vt:lpstr>Problem of training datasets for automated systems</vt:lpstr>
      <vt:lpstr>PowerPoint Presentation</vt:lpstr>
      <vt:lpstr>Significance</vt:lpstr>
      <vt:lpstr>PowerPoint Presentation</vt:lpstr>
      <vt:lpstr>Review Of Crowdsourcing Using Lung CT Scans</vt:lpstr>
      <vt:lpstr>Research gaps in related work </vt:lpstr>
      <vt:lpstr>Research Questions</vt:lpstr>
      <vt:lpstr>Dataset</vt:lpstr>
      <vt:lpstr>Proposed Pipeline</vt:lpstr>
      <vt:lpstr>PowerPoint Presentation</vt:lpstr>
      <vt:lpstr>PowerPoint Presentation</vt:lpstr>
      <vt:lpstr>Crowdsourcing design parameters</vt:lpstr>
      <vt:lpstr>PowerPoint Presentation</vt:lpstr>
      <vt:lpstr>Preprocessing</vt:lpstr>
      <vt:lpstr>Preprocessing (Segmentation)</vt:lpstr>
      <vt:lpstr>Crowdsourcing design parameters</vt:lpstr>
      <vt:lpstr>The four experiments</vt:lpstr>
      <vt:lpstr>Crowdsourcing design parameters</vt:lpstr>
      <vt:lpstr>Parameters for Crowdsourcing </vt:lpstr>
      <vt:lpstr>PowerPoint Presentation</vt:lpstr>
      <vt:lpstr>Sample selection for the experiments</vt:lpstr>
      <vt:lpstr>Sample selection for experiments</vt:lpstr>
      <vt:lpstr>Custom Interface</vt:lpstr>
      <vt:lpstr>PowerPoint Presentation</vt:lpstr>
      <vt:lpstr>Postprocessing of crowdsourced annotations</vt:lpstr>
      <vt:lpstr>Worker wise performance (Exp 1)</vt:lpstr>
      <vt:lpstr>Worker wise performance with only positive sample (Exp 1)</vt:lpstr>
      <vt:lpstr>PowerPoint Presentation</vt:lpstr>
      <vt:lpstr>Comparison with experts (Exp 2)</vt:lpstr>
      <vt:lpstr>PowerPoint Presentation</vt:lpstr>
      <vt:lpstr>PowerPoint Presentation</vt:lpstr>
      <vt:lpstr>Aggregation of crowdsourced annotations per image</vt:lpstr>
      <vt:lpstr>Negative samples with crowd disagreements (TN)</vt:lpstr>
      <vt:lpstr>Negative samples with crowd agreement (FP)</vt:lpstr>
      <vt:lpstr>Positive samples with crowd agreement (TP)</vt:lpstr>
      <vt:lpstr>Positive samples with crowd agreement (with FP)</vt:lpstr>
      <vt:lpstr>Positive samples with crowd disagreement</vt:lpstr>
      <vt:lpstr>PowerPoint Presentation</vt:lpstr>
      <vt:lpstr>Aggregation results</vt:lpstr>
      <vt:lpstr>Next  Steps</vt:lpstr>
      <vt:lpstr>Proposed Pipeline</vt:lpstr>
      <vt:lpstr>Additional research questions</vt:lpstr>
      <vt:lpstr>Computer Aided Diagnostic System</vt:lpstr>
      <vt:lpstr>Next Steps</vt:lpstr>
      <vt:lpstr> Model Selection</vt:lpstr>
      <vt:lpstr>Model</vt:lpstr>
      <vt:lpstr>Evaluation of Model</vt:lpstr>
      <vt:lpstr>Summary</vt:lpstr>
      <vt:lpstr>Research Questions</vt:lpstr>
      <vt:lpstr>Innovation</vt:lpstr>
      <vt:lpstr>References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CedMD    : Crowdsourcing enhanced DeepLearning based Medical Diagnosis (For Lung Nodule detection)</dc:title>
  <dc:creator>Sanctis, Aakanksha (IDS)</dc:creator>
  <cp:lastModifiedBy>Sanctis, Aakanksha (IDS)</cp:lastModifiedBy>
  <cp:revision>6</cp:revision>
  <dcterms:modified xsi:type="dcterms:W3CDTF">2019-12-05T11:28:09Z</dcterms:modified>
</cp:coreProperties>
</file>